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al Bold" panose="020B0704020202020204" pitchFamily="34" charset="0"/>
      <p:regular r:id="rId21"/>
      <p:bold r:id="rId22"/>
    </p:embeddedFont>
    <p:embeddedFont>
      <p:font typeface="Calibri (MS)" panose="020B0604020202020204" charset="0"/>
      <p:regular r:id="rId23"/>
    </p:embeddedFont>
    <p:embeddedFont>
      <p:font typeface="Calibri (MS) Bold" panose="020B0604020202020204" charset="0"/>
      <p:regular r:id="rId24"/>
    </p:embeddedFont>
    <p:embeddedFont>
      <p:font typeface="Merriweather Bold" panose="020B0604020202020204" charset="0"/>
      <p:regular r:id="rId25"/>
    </p:embeddedFont>
    <p:embeddedFont>
      <p:font typeface="Merriweather Bold Italics" panose="020B0604020202020204" charset="0"/>
      <p:regular r:id="rId26"/>
    </p:embeddedFont>
    <p:embeddedFont>
      <p:font typeface="Open Sans" panose="020B0606030504020204" pitchFamily="3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hyperlink" Target="https://gamma.app/?utm_source=made-with-gamm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gamma.app/?utm_source=made-with-gamm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p:cNvSpPr/>
          <p:nvPr/>
        </p:nvSpPr>
        <p:spPr>
          <a:xfrm>
            <a:off x="0" y="-173398"/>
            <a:ext cx="18422430" cy="10835935"/>
          </a:xfrm>
          <a:custGeom>
            <a:avLst/>
            <a:gdLst/>
            <a:ahLst/>
            <a:cxnLst/>
            <a:rect l="l" t="t" r="r" b="b"/>
            <a:pathLst>
              <a:path w="18422430" h="10835935">
                <a:moveTo>
                  <a:pt x="0" y="0"/>
                </a:moveTo>
                <a:lnTo>
                  <a:pt x="18422430" y="0"/>
                </a:lnTo>
                <a:lnTo>
                  <a:pt x="18422430" y="10835935"/>
                </a:lnTo>
                <a:lnTo>
                  <a:pt x="0" y="10835935"/>
                </a:lnTo>
                <a:lnTo>
                  <a:pt x="0" y="0"/>
                </a:lnTo>
                <a:close/>
              </a:path>
            </a:pathLst>
          </a:custGeom>
          <a:blipFill>
            <a:blip r:embed="rId4"/>
            <a:stretch>
              <a:fillRect t="-17427" b="-18582"/>
            </a:stretch>
          </a:blipFill>
        </p:spPr>
      </p:sp>
      <p:grpSp>
        <p:nvGrpSpPr>
          <p:cNvPr id="6" name="Group 6"/>
          <p:cNvGrpSpPr/>
          <p:nvPr/>
        </p:nvGrpSpPr>
        <p:grpSpPr>
          <a:xfrm>
            <a:off x="0" y="7559475"/>
            <a:ext cx="18288000" cy="3372223"/>
            <a:chOff x="0" y="0"/>
            <a:chExt cx="4816593" cy="888158"/>
          </a:xfrm>
        </p:grpSpPr>
        <p:sp>
          <p:nvSpPr>
            <p:cNvPr id="7" name="Freeform 7"/>
            <p:cNvSpPr/>
            <p:nvPr/>
          </p:nvSpPr>
          <p:spPr>
            <a:xfrm>
              <a:off x="0" y="0"/>
              <a:ext cx="4816592" cy="888158"/>
            </a:xfrm>
            <a:custGeom>
              <a:avLst/>
              <a:gdLst/>
              <a:ahLst/>
              <a:cxnLst/>
              <a:rect l="l" t="t" r="r" b="b"/>
              <a:pathLst>
                <a:path w="4816592" h="888158">
                  <a:moveTo>
                    <a:pt x="0" y="0"/>
                  </a:moveTo>
                  <a:lnTo>
                    <a:pt x="4816592" y="0"/>
                  </a:lnTo>
                  <a:lnTo>
                    <a:pt x="4816592" y="888158"/>
                  </a:lnTo>
                  <a:lnTo>
                    <a:pt x="0" y="888158"/>
                  </a:lnTo>
                  <a:close/>
                </a:path>
              </a:pathLst>
            </a:custGeom>
            <a:solidFill>
              <a:srgbClr val="403C4E"/>
            </a:solidFill>
          </p:spPr>
        </p:sp>
        <p:sp>
          <p:nvSpPr>
            <p:cNvPr id="8" name="TextBox 8"/>
            <p:cNvSpPr txBox="1"/>
            <p:nvPr/>
          </p:nvSpPr>
          <p:spPr>
            <a:xfrm>
              <a:off x="0" y="-161925"/>
              <a:ext cx="4816593" cy="1050083"/>
            </a:xfrm>
            <a:prstGeom prst="rect">
              <a:avLst/>
            </a:prstGeom>
          </p:spPr>
          <p:txBody>
            <a:bodyPr lIns="50800" tIns="50800" rIns="50800" bIns="50800" rtlCol="0" anchor="ctr"/>
            <a:lstStyle/>
            <a:p>
              <a:pPr marL="0" lvl="0" indent="0" algn="ctr">
                <a:lnSpc>
                  <a:spcPts val="11200"/>
                </a:lnSpc>
                <a:spcBef>
                  <a:spcPct val="0"/>
                </a:spcBef>
              </a:pPr>
              <a:endParaRPr/>
            </a:p>
          </p:txBody>
        </p:sp>
      </p:grpSp>
      <p:sp>
        <p:nvSpPr>
          <p:cNvPr id="9" name="TextBox 9"/>
          <p:cNvSpPr txBox="1"/>
          <p:nvPr/>
        </p:nvSpPr>
        <p:spPr>
          <a:xfrm>
            <a:off x="1371600" y="8027431"/>
            <a:ext cx="14914189" cy="1592522"/>
          </a:xfrm>
          <a:prstGeom prst="rect">
            <a:avLst/>
          </a:prstGeom>
        </p:spPr>
        <p:txBody>
          <a:bodyPr wrap="square" lIns="0" tIns="0" rIns="0" bIns="0" rtlCol="0" anchor="t">
            <a:spAutoFit/>
          </a:bodyPr>
          <a:lstStyle/>
          <a:p>
            <a:pPr algn="ctr">
              <a:lnSpc>
                <a:spcPts val="13019"/>
              </a:lnSpc>
              <a:spcBef>
                <a:spcPct val="0"/>
              </a:spcBef>
            </a:pPr>
            <a:r>
              <a:rPr lang="en-US" sz="9299" b="1" dirty="0">
                <a:solidFill>
                  <a:srgbClr val="FFFFFF">
                    <a:alpha val="93725"/>
                  </a:srgbClr>
                </a:solidFill>
                <a:latin typeface="Merriweather Bold"/>
                <a:ea typeface="Merriweather Bold"/>
                <a:cs typeface="Merriweather Bold"/>
                <a:sym typeface="Merriweather Bold"/>
              </a:rPr>
              <a:t>IS-IS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562520" y="1413401"/>
            <a:ext cx="16335869" cy="5798382"/>
            <a:chOff x="0" y="0"/>
            <a:chExt cx="21781158" cy="7731175"/>
          </a:xfrm>
        </p:grpSpPr>
        <p:sp>
          <p:nvSpPr>
            <p:cNvPr id="6" name="Freeform 6"/>
            <p:cNvSpPr/>
            <p:nvPr/>
          </p:nvSpPr>
          <p:spPr>
            <a:xfrm>
              <a:off x="0" y="0"/>
              <a:ext cx="21781159" cy="7731175"/>
            </a:xfrm>
            <a:custGeom>
              <a:avLst/>
              <a:gdLst/>
              <a:ahLst/>
              <a:cxnLst/>
              <a:rect l="l" t="t" r="r" b="b"/>
              <a:pathLst>
                <a:path w="21781159" h="7731175">
                  <a:moveTo>
                    <a:pt x="0" y="0"/>
                  </a:moveTo>
                  <a:lnTo>
                    <a:pt x="21781159" y="0"/>
                  </a:lnTo>
                  <a:lnTo>
                    <a:pt x="21781159" y="7731175"/>
                  </a:lnTo>
                  <a:lnTo>
                    <a:pt x="0" y="7731175"/>
                  </a:lnTo>
                  <a:close/>
                </a:path>
              </a:pathLst>
            </a:custGeom>
            <a:solidFill>
              <a:srgbClr val="000000">
                <a:alpha val="0"/>
              </a:srgbClr>
            </a:solidFill>
          </p:spPr>
        </p:sp>
        <p:sp>
          <p:nvSpPr>
            <p:cNvPr id="7" name="TextBox 7"/>
            <p:cNvSpPr txBox="1"/>
            <p:nvPr/>
          </p:nvSpPr>
          <p:spPr>
            <a:xfrm>
              <a:off x="0" y="-57150"/>
              <a:ext cx="21781158" cy="7788325"/>
            </a:xfrm>
            <a:prstGeom prst="rect">
              <a:avLst/>
            </a:prstGeom>
          </p:spPr>
          <p:txBody>
            <a:bodyPr lIns="0" tIns="0" rIns="0" bIns="0" rtlCol="0" anchor="ctr"/>
            <a:lstStyle/>
            <a:p>
              <a:pPr algn="l">
                <a:lnSpc>
                  <a:spcPts val="3059"/>
                </a:lnSpc>
              </a:pPr>
              <a:r>
                <a:rPr lang="en-US" sz="2549" b="1">
                  <a:solidFill>
                    <a:srgbClr val="000000"/>
                  </a:solidFill>
                  <a:latin typeface="Arial Bold"/>
                  <a:ea typeface="Arial Bold"/>
                  <a:cs typeface="Arial Bold"/>
                  <a:sym typeface="Arial Bold"/>
                </a:rPr>
                <a:t>Remote-access VPN</a:t>
              </a:r>
              <a:r>
                <a:rPr lang="en-US" sz="2549">
                  <a:solidFill>
                    <a:srgbClr val="000000"/>
                  </a:solidFill>
                  <a:latin typeface="Arial"/>
                  <a:ea typeface="Arial"/>
                  <a:cs typeface="Arial"/>
                  <a:sym typeface="Arial"/>
                </a:rPr>
                <a:t>: a secure way for a single user to reach the office network from home or while traveling.</a:t>
              </a:r>
            </a:p>
            <a:p>
              <a:pPr algn="l">
                <a:lnSpc>
                  <a:spcPts val="3059"/>
                </a:lnSpc>
              </a:pPr>
              <a:endParaRPr lang="en-US" sz="2549">
                <a:solidFill>
                  <a:srgbClr val="000000"/>
                </a:solidFill>
                <a:latin typeface="Arial"/>
                <a:ea typeface="Arial"/>
                <a:cs typeface="Arial"/>
                <a:sym typeface="Arial"/>
              </a:endParaRPr>
            </a:p>
            <a:p>
              <a:pPr algn="l">
                <a:lnSpc>
                  <a:spcPts val="3059"/>
                </a:lnSpc>
              </a:pPr>
              <a:r>
                <a:rPr lang="en-US" sz="2549" b="1">
                  <a:solidFill>
                    <a:srgbClr val="000000"/>
                  </a:solidFill>
                  <a:latin typeface="Arial Bold"/>
                  <a:ea typeface="Arial Bold"/>
                  <a:cs typeface="Arial Bold"/>
                  <a:sym typeface="Arial Bold"/>
                </a:rPr>
                <a:t>Site-to-site VPN</a:t>
              </a:r>
              <a:r>
                <a:rPr lang="en-US" sz="2549">
                  <a:solidFill>
                    <a:srgbClr val="000000"/>
                  </a:solidFill>
                  <a:latin typeface="Arial"/>
                  <a:ea typeface="Arial"/>
                  <a:cs typeface="Arial"/>
                  <a:sym typeface="Arial"/>
                </a:rPr>
                <a:t>: joins two whole offices together over the internet so they work like one big network.</a:t>
              </a:r>
            </a:p>
            <a:p>
              <a:pPr algn="l">
                <a:lnSpc>
                  <a:spcPts val="3059"/>
                </a:lnSpc>
              </a:pPr>
              <a:endParaRPr lang="en-US" sz="2549">
                <a:solidFill>
                  <a:srgbClr val="000000"/>
                </a:solidFill>
                <a:latin typeface="Arial"/>
                <a:ea typeface="Arial"/>
                <a:cs typeface="Arial"/>
                <a:sym typeface="Arial"/>
              </a:endParaRPr>
            </a:p>
            <a:p>
              <a:pPr algn="l">
                <a:lnSpc>
                  <a:spcPts val="3059"/>
                </a:lnSpc>
              </a:pPr>
              <a:r>
                <a:rPr lang="en-US" sz="2549" b="1">
                  <a:solidFill>
                    <a:srgbClr val="000000"/>
                  </a:solidFill>
                  <a:latin typeface="Arial Bold"/>
                  <a:ea typeface="Arial Bold"/>
                  <a:cs typeface="Arial Bold"/>
                  <a:sym typeface="Arial Bold"/>
                </a:rPr>
                <a:t>SSL/TLS VPN (browser-based)</a:t>
              </a:r>
              <a:r>
                <a:rPr lang="en-US" sz="2549">
                  <a:solidFill>
                    <a:srgbClr val="000000"/>
                  </a:solidFill>
                  <a:latin typeface="Arial"/>
                  <a:ea typeface="Arial"/>
                  <a:cs typeface="Arial"/>
                  <a:sym typeface="Arial"/>
                </a:rPr>
                <a:t>: you open a web browser, log in over HTTPS, and you’re safely inside—no special app needed.</a:t>
              </a:r>
            </a:p>
            <a:p>
              <a:pPr algn="l">
                <a:lnSpc>
                  <a:spcPts val="3059"/>
                </a:lnSpc>
              </a:pPr>
              <a:endParaRPr lang="en-US" sz="2549">
                <a:solidFill>
                  <a:srgbClr val="000000"/>
                </a:solidFill>
                <a:latin typeface="Arial"/>
                <a:ea typeface="Arial"/>
                <a:cs typeface="Arial"/>
                <a:sym typeface="Arial"/>
              </a:endParaRPr>
            </a:p>
            <a:p>
              <a:pPr algn="l">
                <a:lnSpc>
                  <a:spcPts val="3059"/>
                </a:lnSpc>
              </a:pPr>
              <a:r>
                <a:rPr lang="en-US" sz="2549" b="1">
                  <a:solidFill>
                    <a:srgbClr val="000000"/>
                  </a:solidFill>
                  <a:latin typeface="Arial Bold"/>
                  <a:ea typeface="Arial Bold"/>
                  <a:cs typeface="Arial Bold"/>
                  <a:sym typeface="Arial Bold"/>
                </a:rPr>
                <a:t>IPsec VPN</a:t>
              </a:r>
              <a:r>
                <a:rPr lang="en-US" sz="2549">
                  <a:solidFill>
                    <a:srgbClr val="000000"/>
                  </a:solidFill>
                  <a:latin typeface="Arial"/>
                  <a:ea typeface="Arial"/>
                  <a:cs typeface="Arial"/>
                  <a:sym typeface="Arial"/>
                </a:rPr>
                <a:t>: uses a standard internet security protocol to lock (encrypt) every packet that goes between two points.</a:t>
              </a:r>
            </a:p>
            <a:p>
              <a:pPr algn="l">
                <a:lnSpc>
                  <a:spcPts val="3059"/>
                </a:lnSpc>
              </a:pPr>
              <a:endParaRPr lang="en-US" sz="2549">
                <a:solidFill>
                  <a:srgbClr val="000000"/>
                </a:solidFill>
                <a:latin typeface="Arial"/>
                <a:ea typeface="Arial"/>
                <a:cs typeface="Arial"/>
                <a:sym typeface="Arial"/>
              </a:endParaRPr>
            </a:p>
            <a:p>
              <a:pPr algn="l">
                <a:lnSpc>
                  <a:spcPts val="3059"/>
                </a:lnSpc>
              </a:pPr>
              <a:r>
                <a:rPr lang="en-US" sz="2549" b="1">
                  <a:solidFill>
                    <a:srgbClr val="000000"/>
                  </a:solidFill>
                  <a:latin typeface="Arial Bold"/>
                  <a:ea typeface="Arial Bold"/>
                  <a:cs typeface="Arial Bold"/>
                  <a:sym typeface="Arial Bold"/>
                </a:rPr>
                <a:t>MPLS VPN</a:t>
              </a:r>
              <a:r>
                <a:rPr lang="en-US" sz="2549">
                  <a:solidFill>
                    <a:srgbClr val="000000"/>
                  </a:solidFill>
                  <a:latin typeface="Arial"/>
                  <a:ea typeface="Arial"/>
                  <a:cs typeface="Arial"/>
                  <a:sym typeface="Arial"/>
                </a:rPr>
                <a:t>: a service your internet provider offers to keep different customers’ traffic separate on its backbone—more about isolated routing than encryption.</a:t>
              </a:r>
            </a:p>
            <a:p>
              <a:pPr algn="l">
                <a:lnSpc>
                  <a:spcPts val="3059"/>
                </a:lnSpc>
              </a:pPr>
              <a:endParaRPr lang="en-US" sz="2549">
                <a:solidFill>
                  <a:srgbClr val="000000"/>
                </a:solidFill>
                <a:latin typeface="Arial"/>
                <a:ea typeface="Arial"/>
                <a:cs typeface="Arial"/>
                <a:sym typeface="Arial"/>
              </a:endParaRPr>
            </a:p>
            <a:p>
              <a:pPr algn="l">
                <a:lnSpc>
                  <a:spcPts val="3059"/>
                </a:lnSpc>
              </a:pPr>
              <a:r>
                <a:rPr lang="en-US" sz="2549" b="1">
                  <a:solidFill>
                    <a:srgbClr val="000000"/>
                  </a:solidFill>
                  <a:latin typeface="Arial Bold"/>
                  <a:ea typeface="Arial Bold"/>
                  <a:cs typeface="Arial Bold"/>
                  <a:sym typeface="Arial Bold"/>
                </a:rPr>
                <a:t>Mobile VPN</a:t>
              </a:r>
              <a:r>
                <a:rPr lang="en-US" sz="2549">
                  <a:solidFill>
                    <a:srgbClr val="000000"/>
                  </a:solidFill>
                  <a:latin typeface="Arial"/>
                  <a:ea typeface="Arial"/>
                  <a:cs typeface="Arial"/>
                  <a:sym typeface="Arial"/>
                </a:rPr>
                <a:t>: keeps your phone or tablet connected through one steady tunnel even as it hops between Wi-Fi and cellular networks.</a:t>
              </a:r>
            </a:p>
          </p:txBody>
        </p:sp>
      </p:grpSp>
      <p:grpSp>
        <p:nvGrpSpPr>
          <p:cNvPr id="8" name="Group 8"/>
          <p:cNvGrpSpPr/>
          <p:nvPr/>
        </p:nvGrpSpPr>
        <p:grpSpPr>
          <a:xfrm>
            <a:off x="315195" y="274862"/>
            <a:ext cx="5035828" cy="1138539"/>
            <a:chOff x="0" y="0"/>
            <a:chExt cx="6714438" cy="1518052"/>
          </a:xfrm>
        </p:grpSpPr>
        <p:sp>
          <p:nvSpPr>
            <p:cNvPr id="9" name="Freeform 9"/>
            <p:cNvSpPr/>
            <p:nvPr/>
          </p:nvSpPr>
          <p:spPr>
            <a:xfrm>
              <a:off x="0" y="0"/>
              <a:ext cx="6714438" cy="1518052"/>
            </a:xfrm>
            <a:custGeom>
              <a:avLst/>
              <a:gdLst/>
              <a:ahLst/>
              <a:cxnLst/>
              <a:rect l="l" t="t" r="r" b="b"/>
              <a:pathLst>
                <a:path w="6714438" h="1518052">
                  <a:moveTo>
                    <a:pt x="0" y="0"/>
                  </a:moveTo>
                  <a:lnTo>
                    <a:pt x="6714438" y="0"/>
                  </a:lnTo>
                  <a:lnTo>
                    <a:pt x="6714438" y="1518052"/>
                  </a:lnTo>
                  <a:lnTo>
                    <a:pt x="0" y="1518052"/>
                  </a:lnTo>
                  <a:close/>
                </a:path>
              </a:pathLst>
            </a:custGeom>
            <a:solidFill>
              <a:srgbClr val="000000">
                <a:alpha val="0"/>
              </a:srgbClr>
            </a:solidFill>
          </p:spPr>
        </p:sp>
        <p:sp>
          <p:nvSpPr>
            <p:cNvPr id="10" name="TextBox 10"/>
            <p:cNvSpPr txBox="1"/>
            <p:nvPr/>
          </p:nvSpPr>
          <p:spPr>
            <a:xfrm>
              <a:off x="0" y="247650"/>
              <a:ext cx="6714438" cy="1270402"/>
            </a:xfrm>
            <a:prstGeom prst="rect">
              <a:avLst/>
            </a:prstGeom>
          </p:spPr>
          <p:txBody>
            <a:bodyPr lIns="0" tIns="0" rIns="0" bIns="0" rtlCol="0" anchor="t"/>
            <a:lstStyle/>
            <a:p>
              <a:pPr algn="l">
                <a:lnSpc>
                  <a:spcPts val="3437"/>
                </a:lnSpc>
              </a:pPr>
              <a:r>
                <a:rPr lang="en-US" sz="4999" b="1">
                  <a:solidFill>
                    <a:srgbClr val="403C4E"/>
                  </a:solidFill>
                  <a:latin typeface="Merriweather Bold"/>
                  <a:ea typeface="Merriweather Bold"/>
                  <a:cs typeface="Merriweather Bold"/>
                  <a:sym typeface="Merriweather Bold"/>
                </a:rPr>
                <a:t>Types of VPNs</a:t>
              </a:r>
            </a:p>
          </p:txBody>
        </p:sp>
      </p:grpSp>
      <p:sp>
        <p:nvSpPr>
          <p:cNvPr id="11" name="Freeform 11"/>
          <p:cNvSpPr/>
          <p:nvPr/>
        </p:nvSpPr>
        <p:spPr>
          <a:xfrm>
            <a:off x="4572736" y="5536141"/>
            <a:ext cx="9142527" cy="5759792"/>
          </a:xfrm>
          <a:custGeom>
            <a:avLst/>
            <a:gdLst/>
            <a:ahLst/>
            <a:cxnLst/>
            <a:rect l="l" t="t" r="r" b="b"/>
            <a:pathLst>
              <a:path w="9142527" h="5759792">
                <a:moveTo>
                  <a:pt x="0" y="0"/>
                </a:moveTo>
                <a:lnTo>
                  <a:pt x="9142528" y="0"/>
                </a:lnTo>
                <a:lnTo>
                  <a:pt x="9142528" y="5759792"/>
                </a:lnTo>
                <a:lnTo>
                  <a:pt x="0" y="5759792"/>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793551" y="1159222"/>
            <a:ext cx="9842898" cy="1417141"/>
            <a:chOff x="0" y="0"/>
            <a:chExt cx="13123863" cy="1889522"/>
          </a:xfrm>
        </p:grpSpPr>
        <p:sp>
          <p:nvSpPr>
            <p:cNvPr id="8" name="Freeform 8"/>
            <p:cNvSpPr/>
            <p:nvPr/>
          </p:nvSpPr>
          <p:spPr>
            <a:xfrm>
              <a:off x="0" y="0"/>
              <a:ext cx="13123864" cy="1889522"/>
            </a:xfrm>
            <a:custGeom>
              <a:avLst/>
              <a:gdLst/>
              <a:ahLst/>
              <a:cxnLst/>
              <a:rect l="l" t="t" r="r" b="b"/>
              <a:pathLst>
                <a:path w="13123864" h="1889522">
                  <a:moveTo>
                    <a:pt x="0" y="0"/>
                  </a:moveTo>
                  <a:lnTo>
                    <a:pt x="13123864" y="0"/>
                  </a:lnTo>
                  <a:lnTo>
                    <a:pt x="13123864" y="1889522"/>
                  </a:lnTo>
                  <a:lnTo>
                    <a:pt x="0" y="1889522"/>
                  </a:lnTo>
                  <a:close/>
                </a:path>
              </a:pathLst>
            </a:custGeom>
            <a:solidFill>
              <a:srgbClr val="000000">
                <a:alpha val="0"/>
              </a:srgbClr>
            </a:solidFill>
          </p:spPr>
        </p:sp>
        <p:sp>
          <p:nvSpPr>
            <p:cNvPr id="9" name="TextBox 9"/>
            <p:cNvSpPr txBox="1"/>
            <p:nvPr/>
          </p:nvSpPr>
          <p:spPr>
            <a:xfrm>
              <a:off x="0" y="-19050"/>
              <a:ext cx="13123863" cy="1908572"/>
            </a:xfrm>
            <a:prstGeom prst="rect">
              <a:avLst/>
            </a:prstGeom>
          </p:spPr>
          <p:txBody>
            <a:bodyPr lIns="0" tIns="0" rIns="0" bIns="0" rtlCol="0" anchor="t"/>
            <a:lstStyle/>
            <a:p>
              <a:pPr algn="l">
                <a:lnSpc>
                  <a:spcPts val="5562"/>
                </a:lnSpc>
              </a:pPr>
              <a:r>
                <a:rPr lang="en-US" sz="4437" b="1">
                  <a:solidFill>
                    <a:srgbClr val="403C4E"/>
                  </a:solidFill>
                  <a:latin typeface="Merriweather Bold"/>
                  <a:ea typeface="Merriweather Bold"/>
                  <a:cs typeface="Merriweather Bold"/>
                  <a:sym typeface="Merriweather Bold"/>
                </a:rPr>
                <a:t>VPN Protocols: Choosing the Right Option (IPsec, SSL/TLS, etc.)</a:t>
              </a:r>
            </a:p>
          </p:txBody>
        </p:sp>
      </p:grpSp>
      <p:grpSp>
        <p:nvGrpSpPr>
          <p:cNvPr id="10" name="Group 10"/>
          <p:cNvGrpSpPr/>
          <p:nvPr/>
        </p:nvGrpSpPr>
        <p:grpSpPr>
          <a:xfrm>
            <a:off x="788789" y="2911674"/>
            <a:ext cx="4817715" cy="3364706"/>
            <a:chOff x="0" y="0"/>
            <a:chExt cx="6423620" cy="4486275"/>
          </a:xfrm>
        </p:grpSpPr>
        <p:sp>
          <p:nvSpPr>
            <p:cNvPr id="11" name="Freeform 11"/>
            <p:cNvSpPr/>
            <p:nvPr/>
          </p:nvSpPr>
          <p:spPr>
            <a:xfrm>
              <a:off x="6350" y="6350"/>
              <a:ext cx="6410960" cy="4473575"/>
            </a:xfrm>
            <a:custGeom>
              <a:avLst/>
              <a:gdLst/>
              <a:ahLst/>
              <a:cxnLst/>
              <a:rect l="l" t="t" r="r" b="b"/>
              <a:pathLst>
                <a:path w="6410960" h="4473575">
                  <a:moveTo>
                    <a:pt x="0" y="127000"/>
                  </a:moveTo>
                  <a:cubicBezTo>
                    <a:pt x="0" y="56896"/>
                    <a:pt x="56896" y="0"/>
                    <a:pt x="127127" y="0"/>
                  </a:cubicBezTo>
                  <a:lnTo>
                    <a:pt x="6283833" y="0"/>
                  </a:lnTo>
                  <a:cubicBezTo>
                    <a:pt x="6354064" y="0"/>
                    <a:pt x="6410960" y="56896"/>
                    <a:pt x="6410960" y="127000"/>
                  </a:cubicBezTo>
                  <a:lnTo>
                    <a:pt x="6410960" y="4346575"/>
                  </a:lnTo>
                  <a:cubicBezTo>
                    <a:pt x="6410960" y="4416679"/>
                    <a:pt x="6354064" y="4473575"/>
                    <a:pt x="6283833" y="4473575"/>
                  </a:cubicBezTo>
                  <a:lnTo>
                    <a:pt x="127127" y="4473575"/>
                  </a:lnTo>
                  <a:cubicBezTo>
                    <a:pt x="56896" y="4473575"/>
                    <a:pt x="0" y="4416679"/>
                    <a:pt x="0" y="4346575"/>
                  </a:cubicBezTo>
                  <a:close/>
                </a:path>
              </a:pathLst>
            </a:custGeom>
            <a:solidFill>
              <a:srgbClr val="FFD8CC"/>
            </a:solidFill>
          </p:spPr>
        </p:sp>
        <p:sp>
          <p:nvSpPr>
            <p:cNvPr id="12" name="Freeform 12"/>
            <p:cNvSpPr/>
            <p:nvPr/>
          </p:nvSpPr>
          <p:spPr>
            <a:xfrm>
              <a:off x="0" y="0"/>
              <a:ext cx="6423660" cy="4486275"/>
            </a:xfrm>
            <a:custGeom>
              <a:avLst/>
              <a:gdLst/>
              <a:ahLst/>
              <a:cxnLst/>
              <a:rect l="l" t="t" r="r" b="b"/>
              <a:pathLst>
                <a:path w="6423660" h="4486275">
                  <a:moveTo>
                    <a:pt x="0" y="133350"/>
                  </a:moveTo>
                  <a:cubicBezTo>
                    <a:pt x="0" y="59690"/>
                    <a:pt x="59817" y="0"/>
                    <a:pt x="133477" y="0"/>
                  </a:cubicBezTo>
                  <a:lnTo>
                    <a:pt x="6290183" y="0"/>
                  </a:lnTo>
                  <a:lnTo>
                    <a:pt x="6290183" y="6350"/>
                  </a:lnTo>
                  <a:lnTo>
                    <a:pt x="6290183" y="0"/>
                  </a:lnTo>
                  <a:cubicBezTo>
                    <a:pt x="6363843" y="0"/>
                    <a:pt x="6423660" y="59690"/>
                    <a:pt x="6423660" y="133350"/>
                  </a:cubicBezTo>
                  <a:lnTo>
                    <a:pt x="6417310" y="133350"/>
                  </a:lnTo>
                  <a:lnTo>
                    <a:pt x="6423660" y="133350"/>
                  </a:lnTo>
                  <a:lnTo>
                    <a:pt x="6423660" y="4352925"/>
                  </a:lnTo>
                  <a:lnTo>
                    <a:pt x="6417310" y="4352925"/>
                  </a:lnTo>
                  <a:lnTo>
                    <a:pt x="6423660" y="4352925"/>
                  </a:lnTo>
                  <a:cubicBezTo>
                    <a:pt x="6423660" y="4426585"/>
                    <a:pt x="6363843" y="4486275"/>
                    <a:pt x="6290183" y="4486275"/>
                  </a:cubicBezTo>
                  <a:lnTo>
                    <a:pt x="6290183" y="4479925"/>
                  </a:lnTo>
                  <a:lnTo>
                    <a:pt x="6290183" y="4486275"/>
                  </a:lnTo>
                  <a:lnTo>
                    <a:pt x="133477" y="4486275"/>
                  </a:lnTo>
                  <a:lnTo>
                    <a:pt x="133477" y="4479925"/>
                  </a:lnTo>
                  <a:lnTo>
                    <a:pt x="133477" y="4486275"/>
                  </a:lnTo>
                  <a:cubicBezTo>
                    <a:pt x="59817" y="4486275"/>
                    <a:pt x="0" y="4426585"/>
                    <a:pt x="0" y="4352925"/>
                  </a:cubicBezTo>
                  <a:lnTo>
                    <a:pt x="0" y="133350"/>
                  </a:lnTo>
                  <a:lnTo>
                    <a:pt x="6350" y="133350"/>
                  </a:lnTo>
                  <a:lnTo>
                    <a:pt x="0" y="133350"/>
                  </a:lnTo>
                  <a:moveTo>
                    <a:pt x="12700" y="133350"/>
                  </a:moveTo>
                  <a:lnTo>
                    <a:pt x="12700" y="4352925"/>
                  </a:lnTo>
                  <a:lnTo>
                    <a:pt x="6350" y="4352925"/>
                  </a:lnTo>
                  <a:lnTo>
                    <a:pt x="12700" y="4352925"/>
                  </a:lnTo>
                  <a:cubicBezTo>
                    <a:pt x="12700" y="4419600"/>
                    <a:pt x="66802" y="4473575"/>
                    <a:pt x="133477" y="4473575"/>
                  </a:cubicBezTo>
                  <a:lnTo>
                    <a:pt x="6290183" y="4473575"/>
                  </a:lnTo>
                  <a:cubicBezTo>
                    <a:pt x="6356858" y="4473575"/>
                    <a:pt x="6410960" y="4419600"/>
                    <a:pt x="6410960" y="4352925"/>
                  </a:cubicBezTo>
                  <a:lnTo>
                    <a:pt x="6410960" y="133350"/>
                  </a:lnTo>
                  <a:cubicBezTo>
                    <a:pt x="6410960" y="66675"/>
                    <a:pt x="6356858" y="12700"/>
                    <a:pt x="6290183" y="12700"/>
                  </a:cubicBezTo>
                  <a:lnTo>
                    <a:pt x="133477" y="12700"/>
                  </a:lnTo>
                  <a:lnTo>
                    <a:pt x="133477" y="6350"/>
                  </a:lnTo>
                  <a:lnTo>
                    <a:pt x="133477" y="12700"/>
                  </a:lnTo>
                  <a:cubicBezTo>
                    <a:pt x="66802" y="12700"/>
                    <a:pt x="12700" y="66675"/>
                    <a:pt x="12700" y="133350"/>
                  </a:cubicBezTo>
                  <a:close/>
                </a:path>
              </a:pathLst>
            </a:custGeom>
            <a:solidFill>
              <a:srgbClr val="E5BEB2"/>
            </a:solidFill>
          </p:spPr>
        </p:sp>
      </p:grpSp>
      <p:grpSp>
        <p:nvGrpSpPr>
          <p:cNvPr id="13" name="Group 13"/>
          <p:cNvGrpSpPr/>
          <p:nvPr/>
        </p:nvGrpSpPr>
        <p:grpSpPr>
          <a:xfrm>
            <a:off x="1029741" y="3152626"/>
            <a:ext cx="2834431" cy="354360"/>
            <a:chOff x="0" y="0"/>
            <a:chExt cx="3779242" cy="472480"/>
          </a:xfrm>
        </p:grpSpPr>
        <p:sp>
          <p:nvSpPr>
            <p:cNvPr id="14" name="Freeform 14"/>
            <p:cNvSpPr/>
            <p:nvPr/>
          </p:nvSpPr>
          <p:spPr>
            <a:xfrm>
              <a:off x="0" y="0"/>
              <a:ext cx="3779242" cy="472480"/>
            </a:xfrm>
            <a:custGeom>
              <a:avLst/>
              <a:gdLst/>
              <a:ahLst/>
              <a:cxnLst/>
              <a:rect l="l" t="t" r="r" b="b"/>
              <a:pathLst>
                <a:path w="3779242" h="472480">
                  <a:moveTo>
                    <a:pt x="0" y="0"/>
                  </a:moveTo>
                  <a:lnTo>
                    <a:pt x="3779242" y="0"/>
                  </a:lnTo>
                  <a:lnTo>
                    <a:pt x="3779242" y="472480"/>
                  </a:lnTo>
                  <a:lnTo>
                    <a:pt x="0" y="472480"/>
                  </a:lnTo>
                  <a:close/>
                </a:path>
              </a:pathLst>
            </a:custGeom>
            <a:solidFill>
              <a:srgbClr val="000000">
                <a:alpha val="0"/>
              </a:srgbClr>
            </a:solidFill>
          </p:spPr>
        </p:sp>
        <p:sp>
          <p:nvSpPr>
            <p:cNvPr id="15" name="TextBox 15"/>
            <p:cNvSpPr txBox="1"/>
            <p:nvPr/>
          </p:nvSpPr>
          <p:spPr>
            <a:xfrm>
              <a:off x="0" y="-19050"/>
              <a:ext cx="3779242" cy="491530"/>
            </a:xfrm>
            <a:prstGeom prst="rect">
              <a:avLst/>
            </a:prstGeom>
          </p:spPr>
          <p:txBody>
            <a:bodyPr lIns="0" tIns="0" rIns="0" bIns="0" rtlCol="0" anchor="t"/>
            <a:lstStyle/>
            <a:p>
              <a:pPr algn="l">
                <a:lnSpc>
                  <a:spcPts val="2750"/>
                </a:lnSpc>
              </a:pPr>
              <a:r>
                <a:rPr lang="en-US" sz="2187" b="1">
                  <a:solidFill>
                    <a:srgbClr val="403C4E"/>
                  </a:solidFill>
                  <a:latin typeface="Merriweather Bold"/>
                  <a:ea typeface="Merriweather Bold"/>
                  <a:cs typeface="Merriweather Bold"/>
                  <a:sym typeface="Merriweather Bold"/>
                </a:rPr>
                <a:t>IPsec</a:t>
              </a:r>
            </a:p>
          </p:txBody>
        </p:sp>
      </p:grpSp>
      <p:grpSp>
        <p:nvGrpSpPr>
          <p:cNvPr id="16" name="Group 16"/>
          <p:cNvGrpSpPr/>
          <p:nvPr/>
        </p:nvGrpSpPr>
        <p:grpSpPr>
          <a:xfrm>
            <a:off x="1029741" y="3643015"/>
            <a:ext cx="4335810" cy="1451372"/>
            <a:chOff x="0" y="0"/>
            <a:chExt cx="5781080" cy="1935163"/>
          </a:xfrm>
        </p:grpSpPr>
        <p:sp>
          <p:nvSpPr>
            <p:cNvPr id="17" name="Freeform 17"/>
            <p:cNvSpPr/>
            <p:nvPr/>
          </p:nvSpPr>
          <p:spPr>
            <a:xfrm>
              <a:off x="0" y="0"/>
              <a:ext cx="5781080" cy="1935163"/>
            </a:xfrm>
            <a:custGeom>
              <a:avLst/>
              <a:gdLst/>
              <a:ahLst/>
              <a:cxnLst/>
              <a:rect l="l" t="t" r="r" b="b"/>
              <a:pathLst>
                <a:path w="5781080" h="1935163">
                  <a:moveTo>
                    <a:pt x="0" y="0"/>
                  </a:moveTo>
                  <a:lnTo>
                    <a:pt x="5781080" y="0"/>
                  </a:lnTo>
                  <a:lnTo>
                    <a:pt x="5781080" y="1935163"/>
                  </a:lnTo>
                  <a:lnTo>
                    <a:pt x="0" y="1935163"/>
                  </a:lnTo>
                  <a:close/>
                </a:path>
              </a:pathLst>
            </a:custGeom>
            <a:solidFill>
              <a:srgbClr val="000000">
                <a:alpha val="0"/>
              </a:srgbClr>
            </a:solidFill>
          </p:spPr>
        </p:sp>
        <p:sp>
          <p:nvSpPr>
            <p:cNvPr id="18" name="TextBox 18"/>
            <p:cNvSpPr txBox="1"/>
            <p:nvPr/>
          </p:nvSpPr>
          <p:spPr>
            <a:xfrm>
              <a:off x="0" y="-66675"/>
              <a:ext cx="5781080" cy="2001838"/>
            </a:xfrm>
            <a:prstGeom prst="rect">
              <a:avLst/>
            </a:prstGeom>
          </p:spPr>
          <p:txBody>
            <a:bodyPr lIns="0" tIns="0" rIns="0" bIns="0" rtlCol="0" anchor="t"/>
            <a:lstStyle/>
            <a:p>
              <a:pPr algn="l">
                <a:lnSpc>
                  <a:spcPts val="2812"/>
                </a:lnSpc>
              </a:pPr>
              <a:r>
                <a:rPr lang="en-US" sz="1750">
                  <a:solidFill>
                    <a:srgbClr val="403C4E"/>
                  </a:solidFill>
                  <a:latin typeface="Open Sans"/>
                  <a:ea typeface="Open Sans"/>
                  <a:cs typeface="Open Sans"/>
                  <a:sym typeface="Open Sans"/>
                </a:rPr>
                <a:t>A widely used protocol providing robust encryption for secure IP communications, often employed in site-to-site VPNs.</a:t>
              </a:r>
            </a:p>
          </p:txBody>
        </p:sp>
      </p:grpSp>
      <p:grpSp>
        <p:nvGrpSpPr>
          <p:cNvPr id="19" name="Group 19"/>
          <p:cNvGrpSpPr/>
          <p:nvPr/>
        </p:nvGrpSpPr>
        <p:grpSpPr>
          <a:xfrm>
            <a:off x="1029741" y="5230415"/>
            <a:ext cx="4335810" cy="362842"/>
            <a:chOff x="0" y="0"/>
            <a:chExt cx="5781080" cy="483790"/>
          </a:xfrm>
        </p:grpSpPr>
        <p:sp>
          <p:nvSpPr>
            <p:cNvPr id="20" name="Freeform 20"/>
            <p:cNvSpPr/>
            <p:nvPr/>
          </p:nvSpPr>
          <p:spPr>
            <a:xfrm>
              <a:off x="0" y="0"/>
              <a:ext cx="5781080" cy="483790"/>
            </a:xfrm>
            <a:custGeom>
              <a:avLst/>
              <a:gdLst/>
              <a:ahLst/>
              <a:cxnLst/>
              <a:rect l="l" t="t" r="r" b="b"/>
              <a:pathLst>
                <a:path w="5781080" h="483790">
                  <a:moveTo>
                    <a:pt x="0" y="0"/>
                  </a:moveTo>
                  <a:lnTo>
                    <a:pt x="5781080" y="0"/>
                  </a:lnTo>
                  <a:lnTo>
                    <a:pt x="5781080" y="483790"/>
                  </a:lnTo>
                  <a:lnTo>
                    <a:pt x="0" y="483790"/>
                  </a:lnTo>
                  <a:close/>
                </a:path>
              </a:pathLst>
            </a:custGeom>
            <a:solidFill>
              <a:srgbClr val="000000">
                <a:alpha val="0"/>
              </a:srgbClr>
            </a:solidFill>
          </p:spPr>
        </p:sp>
        <p:sp>
          <p:nvSpPr>
            <p:cNvPr id="21" name="TextBox 21"/>
            <p:cNvSpPr txBox="1"/>
            <p:nvPr/>
          </p:nvSpPr>
          <p:spPr>
            <a:xfrm>
              <a:off x="0" y="-66675"/>
              <a:ext cx="5781080"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Strong encryption and authentication</a:t>
              </a:r>
            </a:p>
          </p:txBody>
        </p:sp>
      </p:grpSp>
      <p:grpSp>
        <p:nvGrpSpPr>
          <p:cNvPr id="22" name="Group 22"/>
          <p:cNvGrpSpPr/>
          <p:nvPr/>
        </p:nvGrpSpPr>
        <p:grpSpPr>
          <a:xfrm>
            <a:off x="1029741" y="5672584"/>
            <a:ext cx="4335810" cy="362842"/>
            <a:chOff x="0" y="0"/>
            <a:chExt cx="5781080" cy="483790"/>
          </a:xfrm>
        </p:grpSpPr>
        <p:sp>
          <p:nvSpPr>
            <p:cNvPr id="23" name="Freeform 23"/>
            <p:cNvSpPr/>
            <p:nvPr/>
          </p:nvSpPr>
          <p:spPr>
            <a:xfrm>
              <a:off x="0" y="0"/>
              <a:ext cx="5781080" cy="483790"/>
            </a:xfrm>
            <a:custGeom>
              <a:avLst/>
              <a:gdLst/>
              <a:ahLst/>
              <a:cxnLst/>
              <a:rect l="l" t="t" r="r" b="b"/>
              <a:pathLst>
                <a:path w="5781080" h="483790">
                  <a:moveTo>
                    <a:pt x="0" y="0"/>
                  </a:moveTo>
                  <a:lnTo>
                    <a:pt x="5781080" y="0"/>
                  </a:lnTo>
                  <a:lnTo>
                    <a:pt x="5781080" y="483790"/>
                  </a:lnTo>
                  <a:lnTo>
                    <a:pt x="0" y="483790"/>
                  </a:lnTo>
                  <a:close/>
                </a:path>
              </a:pathLst>
            </a:custGeom>
            <a:solidFill>
              <a:srgbClr val="000000">
                <a:alpha val="0"/>
              </a:srgbClr>
            </a:solidFill>
          </p:spPr>
        </p:sp>
        <p:sp>
          <p:nvSpPr>
            <p:cNvPr id="24" name="TextBox 24"/>
            <p:cNvSpPr txBox="1"/>
            <p:nvPr/>
          </p:nvSpPr>
          <p:spPr>
            <a:xfrm>
              <a:off x="0" y="-66675"/>
              <a:ext cx="5781080"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Operates at the network layer</a:t>
              </a:r>
            </a:p>
          </p:txBody>
        </p:sp>
      </p:grpSp>
      <p:grpSp>
        <p:nvGrpSpPr>
          <p:cNvPr id="25" name="Group 25"/>
          <p:cNvGrpSpPr/>
          <p:nvPr/>
        </p:nvGrpSpPr>
        <p:grpSpPr>
          <a:xfrm>
            <a:off x="5823645" y="2911674"/>
            <a:ext cx="4817715" cy="3364706"/>
            <a:chOff x="0" y="0"/>
            <a:chExt cx="6423620" cy="4486275"/>
          </a:xfrm>
        </p:grpSpPr>
        <p:sp>
          <p:nvSpPr>
            <p:cNvPr id="26" name="Freeform 26"/>
            <p:cNvSpPr/>
            <p:nvPr/>
          </p:nvSpPr>
          <p:spPr>
            <a:xfrm>
              <a:off x="6350" y="6350"/>
              <a:ext cx="6410960" cy="4473575"/>
            </a:xfrm>
            <a:custGeom>
              <a:avLst/>
              <a:gdLst/>
              <a:ahLst/>
              <a:cxnLst/>
              <a:rect l="l" t="t" r="r" b="b"/>
              <a:pathLst>
                <a:path w="6410960" h="4473575">
                  <a:moveTo>
                    <a:pt x="0" y="127000"/>
                  </a:moveTo>
                  <a:cubicBezTo>
                    <a:pt x="0" y="56896"/>
                    <a:pt x="56896" y="0"/>
                    <a:pt x="127127" y="0"/>
                  </a:cubicBezTo>
                  <a:lnTo>
                    <a:pt x="6283833" y="0"/>
                  </a:lnTo>
                  <a:cubicBezTo>
                    <a:pt x="6354064" y="0"/>
                    <a:pt x="6410960" y="56896"/>
                    <a:pt x="6410960" y="127000"/>
                  </a:cubicBezTo>
                  <a:lnTo>
                    <a:pt x="6410960" y="4346575"/>
                  </a:lnTo>
                  <a:cubicBezTo>
                    <a:pt x="6410960" y="4416679"/>
                    <a:pt x="6354064" y="4473575"/>
                    <a:pt x="6283833" y="4473575"/>
                  </a:cubicBezTo>
                  <a:lnTo>
                    <a:pt x="127127" y="4473575"/>
                  </a:lnTo>
                  <a:cubicBezTo>
                    <a:pt x="56896" y="4473575"/>
                    <a:pt x="0" y="4416679"/>
                    <a:pt x="0" y="4346575"/>
                  </a:cubicBezTo>
                  <a:close/>
                </a:path>
              </a:pathLst>
            </a:custGeom>
            <a:solidFill>
              <a:srgbClr val="FFD8CC"/>
            </a:solidFill>
          </p:spPr>
        </p:sp>
        <p:sp>
          <p:nvSpPr>
            <p:cNvPr id="27" name="Freeform 27"/>
            <p:cNvSpPr/>
            <p:nvPr/>
          </p:nvSpPr>
          <p:spPr>
            <a:xfrm>
              <a:off x="0" y="0"/>
              <a:ext cx="6423660" cy="4486275"/>
            </a:xfrm>
            <a:custGeom>
              <a:avLst/>
              <a:gdLst/>
              <a:ahLst/>
              <a:cxnLst/>
              <a:rect l="l" t="t" r="r" b="b"/>
              <a:pathLst>
                <a:path w="6423660" h="4486275">
                  <a:moveTo>
                    <a:pt x="0" y="133350"/>
                  </a:moveTo>
                  <a:cubicBezTo>
                    <a:pt x="0" y="59690"/>
                    <a:pt x="59817" y="0"/>
                    <a:pt x="133477" y="0"/>
                  </a:cubicBezTo>
                  <a:lnTo>
                    <a:pt x="6290183" y="0"/>
                  </a:lnTo>
                  <a:lnTo>
                    <a:pt x="6290183" y="6350"/>
                  </a:lnTo>
                  <a:lnTo>
                    <a:pt x="6290183" y="0"/>
                  </a:lnTo>
                  <a:cubicBezTo>
                    <a:pt x="6363843" y="0"/>
                    <a:pt x="6423660" y="59690"/>
                    <a:pt x="6423660" y="133350"/>
                  </a:cubicBezTo>
                  <a:lnTo>
                    <a:pt x="6417310" y="133350"/>
                  </a:lnTo>
                  <a:lnTo>
                    <a:pt x="6423660" y="133350"/>
                  </a:lnTo>
                  <a:lnTo>
                    <a:pt x="6423660" y="4352925"/>
                  </a:lnTo>
                  <a:lnTo>
                    <a:pt x="6417310" y="4352925"/>
                  </a:lnTo>
                  <a:lnTo>
                    <a:pt x="6423660" y="4352925"/>
                  </a:lnTo>
                  <a:cubicBezTo>
                    <a:pt x="6423660" y="4426585"/>
                    <a:pt x="6363843" y="4486275"/>
                    <a:pt x="6290183" y="4486275"/>
                  </a:cubicBezTo>
                  <a:lnTo>
                    <a:pt x="6290183" y="4479925"/>
                  </a:lnTo>
                  <a:lnTo>
                    <a:pt x="6290183" y="4486275"/>
                  </a:lnTo>
                  <a:lnTo>
                    <a:pt x="133477" y="4486275"/>
                  </a:lnTo>
                  <a:lnTo>
                    <a:pt x="133477" y="4479925"/>
                  </a:lnTo>
                  <a:lnTo>
                    <a:pt x="133477" y="4486275"/>
                  </a:lnTo>
                  <a:cubicBezTo>
                    <a:pt x="59817" y="4486275"/>
                    <a:pt x="0" y="4426585"/>
                    <a:pt x="0" y="4352925"/>
                  </a:cubicBezTo>
                  <a:lnTo>
                    <a:pt x="0" y="133350"/>
                  </a:lnTo>
                  <a:lnTo>
                    <a:pt x="6350" y="133350"/>
                  </a:lnTo>
                  <a:lnTo>
                    <a:pt x="0" y="133350"/>
                  </a:lnTo>
                  <a:moveTo>
                    <a:pt x="12700" y="133350"/>
                  </a:moveTo>
                  <a:lnTo>
                    <a:pt x="12700" y="4352925"/>
                  </a:lnTo>
                  <a:lnTo>
                    <a:pt x="6350" y="4352925"/>
                  </a:lnTo>
                  <a:lnTo>
                    <a:pt x="12700" y="4352925"/>
                  </a:lnTo>
                  <a:cubicBezTo>
                    <a:pt x="12700" y="4419600"/>
                    <a:pt x="66802" y="4473575"/>
                    <a:pt x="133477" y="4473575"/>
                  </a:cubicBezTo>
                  <a:lnTo>
                    <a:pt x="6290183" y="4473575"/>
                  </a:lnTo>
                  <a:cubicBezTo>
                    <a:pt x="6356858" y="4473575"/>
                    <a:pt x="6410960" y="4419600"/>
                    <a:pt x="6410960" y="4352925"/>
                  </a:cubicBezTo>
                  <a:lnTo>
                    <a:pt x="6410960" y="133350"/>
                  </a:lnTo>
                  <a:cubicBezTo>
                    <a:pt x="6410960" y="66675"/>
                    <a:pt x="6356858" y="12700"/>
                    <a:pt x="6290183" y="12700"/>
                  </a:cubicBezTo>
                  <a:lnTo>
                    <a:pt x="133477" y="12700"/>
                  </a:lnTo>
                  <a:lnTo>
                    <a:pt x="133477" y="6350"/>
                  </a:lnTo>
                  <a:lnTo>
                    <a:pt x="133477" y="12700"/>
                  </a:lnTo>
                  <a:cubicBezTo>
                    <a:pt x="66802" y="12700"/>
                    <a:pt x="12700" y="66675"/>
                    <a:pt x="12700" y="133350"/>
                  </a:cubicBezTo>
                  <a:close/>
                </a:path>
              </a:pathLst>
            </a:custGeom>
            <a:solidFill>
              <a:srgbClr val="E5BEB2"/>
            </a:solidFill>
          </p:spPr>
        </p:sp>
      </p:grpSp>
      <p:grpSp>
        <p:nvGrpSpPr>
          <p:cNvPr id="28" name="Group 28"/>
          <p:cNvGrpSpPr/>
          <p:nvPr/>
        </p:nvGrpSpPr>
        <p:grpSpPr>
          <a:xfrm>
            <a:off x="6064598" y="3152626"/>
            <a:ext cx="2834431" cy="354360"/>
            <a:chOff x="0" y="0"/>
            <a:chExt cx="3779242" cy="472480"/>
          </a:xfrm>
        </p:grpSpPr>
        <p:sp>
          <p:nvSpPr>
            <p:cNvPr id="29" name="Freeform 29"/>
            <p:cNvSpPr/>
            <p:nvPr/>
          </p:nvSpPr>
          <p:spPr>
            <a:xfrm>
              <a:off x="0" y="0"/>
              <a:ext cx="3779242" cy="472480"/>
            </a:xfrm>
            <a:custGeom>
              <a:avLst/>
              <a:gdLst/>
              <a:ahLst/>
              <a:cxnLst/>
              <a:rect l="l" t="t" r="r" b="b"/>
              <a:pathLst>
                <a:path w="3779242" h="472480">
                  <a:moveTo>
                    <a:pt x="0" y="0"/>
                  </a:moveTo>
                  <a:lnTo>
                    <a:pt x="3779242" y="0"/>
                  </a:lnTo>
                  <a:lnTo>
                    <a:pt x="3779242" y="472480"/>
                  </a:lnTo>
                  <a:lnTo>
                    <a:pt x="0" y="472480"/>
                  </a:lnTo>
                  <a:close/>
                </a:path>
              </a:pathLst>
            </a:custGeom>
            <a:solidFill>
              <a:srgbClr val="000000">
                <a:alpha val="0"/>
              </a:srgbClr>
            </a:solidFill>
          </p:spPr>
        </p:sp>
        <p:sp>
          <p:nvSpPr>
            <p:cNvPr id="30" name="TextBox 30"/>
            <p:cNvSpPr txBox="1"/>
            <p:nvPr/>
          </p:nvSpPr>
          <p:spPr>
            <a:xfrm>
              <a:off x="0" y="-19050"/>
              <a:ext cx="3779242" cy="491530"/>
            </a:xfrm>
            <a:prstGeom prst="rect">
              <a:avLst/>
            </a:prstGeom>
          </p:spPr>
          <p:txBody>
            <a:bodyPr lIns="0" tIns="0" rIns="0" bIns="0" rtlCol="0" anchor="t"/>
            <a:lstStyle/>
            <a:p>
              <a:pPr algn="l">
                <a:lnSpc>
                  <a:spcPts val="2750"/>
                </a:lnSpc>
              </a:pPr>
              <a:r>
                <a:rPr lang="en-US" sz="2187" b="1">
                  <a:solidFill>
                    <a:srgbClr val="403C4E"/>
                  </a:solidFill>
                  <a:latin typeface="Merriweather Bold"/>
                  <a:ea typeface="Merriweather Bold"/>
                  <a:cs typeface="Merriweather Bold"/>
                  <a:sym typeface="Merriweather Bold"/>
                </a:rPr>
                <a:t>SSL/TLS</a:t>
              </a:r>
            </a:p>
          </p:txBody>
        </p:sp>
      </p:grpSp>
      <p:grpSp>
        <p:nvGrpSpPr>
          <p:cNvPr id="31" name="Group 31"/>
          <p:cNvGrpSpPr/>
          <p:nvPr/>
        </p:nvGrpSpPr>
        <p:grpSpPr>
          <a:xfrm>
            <a:off x="6064598" y="3643015"/>
            <a:ext cx="4335810" cy="1451372"/>
            <a:chOff x="0" y="0"/>
            <a:chExt cx="5781080" cy="1935163"/>
          </a:xfrm>
        </p:grpSpPr>
        <p:sp>
          <p:nvSpPr>
            <p:cNvPr id="32" name="Freeform 32"/>
            <p:cNvSpPr/>
            <p:nvPr/>
          </p:nvSpPr>
          <p:spPr>
            <a:xfrm>
              <a:off x="0" y="0"/>
              <a:ext cx="5781080" cy="1935163"/>
            </a:xfrm>
            <a:custGeom>
              <a:avLst/>
              <a:gdLst/>
              <a:ahLst/>
              <a:cxnLst/>
              <a:rect l="l" t="t" r="r" b="b"/>
              <a:pathLst>
                <a:path w="5781080" h="1935163">
                  <a:moveTo>
                    <a:pt x="0" y="0"/>
                  </a:moveTo>
                  <a:lnTo>
                    <a:pt x="5781080" y="0"/>
                  </a:lnTo>
                  <a:lnTo>
                    <a:pt x="5781080" y="1935163"/>
                  </a:lnTo>
                  <a:lnTo>
                    <a:pt x="0" y="1935163"/>
                  </a:lnTo>
                  <a:close/>
                </a:path>
              </a:pathLst>
            </a:custGeom>
            <a:solidFill>
              <a:srgbClr val="000000">
                <a:alpha val="0"/>
              </a:srgbClr>
            </a:solidFill>
          </p:spPr>
        </p:sp>
        <p:sp>
          <p:nvSpPr>
            <p:cNvPr id="33" name="TextBox 33"/>
            <p:cNvSpPr txBox="1"/>
            <p:nvPr/>
          </p:nvSpPr>
          <p:spPr>
            <a:xfrm>
              <a:off x="0" y="-66675"/>
              <a:ext cx="5781080" cy="2001838"/>
            </a:xfrm>
            <a:prstGeom prst="rect">
              <a:avLst/>
            </a:prstGeom>
          </p:spPr>
          <p:txBody>
            <a:bodyPr lIns="0" tIns="0" rIns="0" bIns="0" rtlCol="0" anchor="t"/>
            <a:lstStyle/>
            <a:p>
              <a:pPr algn="l">
                <a:lnSpc>
                  <a:spcPts val="2812"/>
                </a:lnSpc>
              </a:pPr>
              <a:r>
                <a:rPr lang="en-US" sz="1750">
                  <a:solidFill>
                    <a:srgbClr val="403C4E"/>
                  </a:solidFill>
                  <a:latin typeface="Open Sans"/>
                  <a:ea typeface="Open Sans"/>
                  <a:cs typeface="Open Sans"/>
                  <a:sym typeface="Open Sans"/>
                </a:rPr>
                <a:t>Commonly used in remote access VPNs, offering strong encryption with ease of client connectivity through standard web browsers.</a:t>
              </a:r>
            </a:p>
          </p:txBody>
        </p:sp>
      </p:grpSp>
      <p:grpSp>
        <p:nvGrpSpPr>
          <p:cNvPr id="34" name="Group 34"/>
          <p:cNvGrpSpPr/>
          <p:nvPr/>
        </p:nvGrpSpPr>
        <p:grpSpPr>
          <a:xfrm>
            <a:off x="6064598" y="5230415"/>
            <a:ext cx="4335810" cy="362842"/>
            <a:chOff x="0" y="0"/>
            <a:chExt cx="5781080" cy="483790"/>
          </a:xfrm>
        </p:grpSpPr>
        <p:sp>
          <p:nvSpPr>
            <p:cNvPr id="35" name="Freeform 35"/>
            <p:cNvSpPr/>
            <p:nvPr/>
          </p:nvSpPr>
          <p:spPr>
            <a:xfrm>
              <a:off x="0" y="0"/>
              <a:ext cx="5781080" cy="483790"/>
            </a:xfrm>
            <a:custGeom>
              <a:avLst/>
              <a:gdLst/>
              <a:ahLst/>
              <a:cxnLst/>
              <a:rect l="l" t="t" r="r" b="b"/>
              <a:pathLst>
                <a:path w="5781080" h="483790">
                  <a:moveTo>
                    <a:pt x="0" y="0"/>
                  </a:moveTo>
                  <a:lnTo>
                    <a:pt x="5781080" y="0"/>
                  </a:lnTo>
                  <a:lnTo>
                    <a:pt x="5781080" y="483790"/>
                  </a:lnTo>
                  <a:lnTo>
                    <a:pt x="0" y="483790"/>
                  </a:lnTo>
                  <a:close/>
                </a:path>
              </a:pathLst>
            </a:custGeom>
            <a:solidFill>
              <a:srgbClr val="000000">
                <a:alpha val="0"/>
              </a:srgbClr>
            </a:solidFill>
          </p:spPr>
        </p:sp>
        <p:sp>
          <p:nvSpPr>
            <p:cNvPr id="36" name="TextBox 36"/>
            <p:cNvSpPr txBox="1"/>
            <p:nvPr/>
          </p:nvSpPr>
          <p:spPr>
            <a:xfrm>
              <a:off x="0" y="-66675"/>
              <a:ext cx="5781080"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Operates at the transport layer</a:t>
              </a:r>
            </a:p>
          </p:txBody>
        </p:sp>
      </p:grpSp>
      <p:grpSp>
        <p:nvGrpSpPr>
          <p:cNvPr id="37" name="Group 37"/>
          <p:cNvGrpSpPr/>
          <p:nvPr/>
        </p:nvGrpSpPr>
        <p:grpSpPr>
          <a:xfrm>
            <a:off x="6064598" y="5672584"/>
            <a:ext cx="4335810" cy="362842"/>
            <a:chOff x="0" y="0"/>
            <a:chExt cx="5781080" cy="483790"/>
          </a:xfrm>
        </p:grpSpPr>
        <p:sp>
          <p:nvSpPr>
            <p:cNvPr id="38" name="Freeform 38"/>
            <p:cNvSpPr/>
            <p:nvPr/>
          </p:nvSpPr>
          <p:spPr>
            <a:xfrm>
              <a:off x="0" y="0"/>
              <a:ext cx="5781080" cy="483790"/>
            </a:xfrm>
            <a:custGeom>
              <a:avLst/>
              <a:gdLst/>
              <a:ahLst/>
              <a:cxnLst/>
              <a:rect l="l" t="t" r="r" b="b"/>
              <a:pathLst>
                <a:path w="5781080" h="483790">
                  <a:moveTo>
                    <a:pt x="0" y="0"/>
                  </a:moveTo>
                  <a:lnTo>
                    <a:pt x="5781080" y="0"/>
                  </a:lnTo>
                  <a:lnTo>
                    <a:pt x="5781080" y="483790"/>
                  </a:lnTo>
                  <a:lnTo>
                    <a:pt x="0" y="483790"/>
                  </a:lnTo>
                  <a:close/>
                </a:path>
              </a:pathLst>
            </a:custGeom>
            <a:solidFill>
              <a:srgbClr val="000000">
                <a:alpha val="0"/>
              </a:srgbClr>
            </a:solidFill>
          </p:spPr>
        </p:sp>
        <p:sp>
          <p:nvSpPr>
            <p:cNvPr id="39" name="TextBox 39"/>
            <p:cNvSpPr txBox="1"/>
            <p:nvPr/>
          </p:nvSpPr>
          <p:spPr>
            <a:xfrm>
              <a:off x="0" y="-66675"/>
              <a:ext cx="5781080"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Supports clientless VPN access</a:t>
              </a:r>
            </a:p>
          </p:txBody>
        </p:sp>
      </p:grpSp>
      <p:grpSp>
        <p:nvGrpSpPr>
          <p:cNvPr id="40" name="Group 40"/>
          <p:cNvGrpSpPr/>
          <p:nvPr/>
        </p:nvGrpSpPr>
        <p:grpSpPr>
          <a:xfrm>
            <a:off x="788789" y="6493520"/>
            <a:ext cx="9852422" cy="2639020"/>
            <a:chOff x="0" y="0"/>
            <a:chExt cx="13136563" cy="3518693"/>
          </a:xfrm>
        </p:grpSpPr>
        <p:sp>
          <p:nvSpPr>
            <p:cNvPr id="41" name="Freeform 41"/>
            <p:cNvSpPr/>
            <p:nvPr/>
          </p:nvSpPr>
          <p:spPr>
            <a:xfrm>
              <a:off x="6350" y="6350"/>
              <a:ext cx="13123926" cy="3505962"/>
            </a:xfrm>
            <a:custGeom>
              <a:avLst/>
              <a:gdLst/>
              <a:ahLst/>
              <a:cxnLst/>
              <a:rect l="l" t="t" r="r" b="b"/>
              <a:pathLst>
                <a:path w="13123926" h="3505962">
                  <a:moveTo>
                    <a:pt x="0" y="127000"/>
                  </a:moveTo>
                  <a:cubicBezTo>
                    <a:pt x="0" y="56896"/>
                    <a:pt x="57023" y="0"/>
                    <a:pt x="127381" y="0"/>
                  </a:cubicBezTo>
                  <a:lnTo>
                    <a:pt x="12996545" y="0"/>
                  </a:lnTo>
                  <a:cubicBezTo>
                    <a:pt x="13066903" y="0"/>
                    <a:pt x="13123926" y="56896"/>
                    <a:pt x="13123926" y="127000"/>
                  </a:cubicBezTo>
                  <a:lnTo>
                    <a:pt x="13123926" y="3378962"/>
                  </a:lnTo>
                  <a:cubicBezTo>
                    <a:pt x="13123926" y="3449066"/>
                    <a:pt x="13066903" y="3505962"/>
                    <a:pt x="12996545" y="3505962"/>
                  </a:cubicBezTo>
                  <a:lnTo>
                    <a:pt x="127381" y="3505962"/>
                  </a:lnTo>
                  <a:cubicBezTo>
                    <a:pt x="57023" y="3505962"/>
                    <a:pt x="0" y="3449066"/>
                    <a:pt x="0" y="3378962"/>
                  </a:cubicBezTo>
                  <a:close/>
                </a:path>
              </a:pathLst>
            </a:custGeom>
            <a:solidFill>
              <a:srgbClr val="FFD8CC"/>
            </a:solidFill>
          </p:spPr>
        </p:sp>
        <p:sp>
          <p:nvSpPr>
            <p:cNvPr id="42" name="Freeform 42"/>
            <p:cNvSpPr/>
            <p:nvPr/>
          </p:nvSpPr>
          <p:spPr>
            <a:xfrm>
              <a:off x="0" y="0"/>
              <a:ext cx="13136626" cy="3518662"/>
            </a:xfrm>
            <a:custGeom>
              <a:avLst/>
              <a:gdLst/>
              <a:ahLst/>
              <a:cxnLst/>
              <a:rect l="l" t="t" r="r" b="b"/>
              <a:pathLst>
                <a:path w="13136626" h="3518662">
                  <a:moveTo>
                    <a:pt x="0" y="133350"/>
                  </a:moveTo>
                  <a:cubicBezTo>
                    <a:pt x="0" y="59690"/>
                    <a:pt x="59817" y="0"/>
                    <a:pt x="133731" y="0"/>
                  </a:cubicBezTo>
                  <a:lnTo>
                    <a:pt x="13002895" y="0"/>
                  </a:lnTo>
                  <a:lnTo>
                    <a:pt x="13002895" y="6350"/>
                  </a:lnTo>
                  <a:lnTo>
                    <a:pt x="13002895" y="0"/>
                  </a:lnTo>
                  <a:cubicBezTo>
                    <a:pt x="13076682" y="0"/>
                    <a:pt x="13136626" y="59690"/>
                    <a:pt x="13136626" y="133350"/>
                  </a:cubicBezTo>
                  <a:lnTo>
                    <a:pt x="13130276" y="133350"/>
                  </a:lnTo>
                  <a:lnTo>
                    <a:pt x="13136626" y="133350"/>
                  </a:lnTo>
                  <a:lnTo>
                    <a:pt x="13136626" y="3385312"/>
                  </a:lnTo>
                  <a:lnTo>
                    <a:pt x="13130276" y="3385312"/>
                  </a:lnTo>
                  <a:lnTo>
                    <a:pt x="13136626" y="3385312"/>
                  </a:lnTo>
                  <a:cubicBezTo>
                    <a:pt x="13136626" y="3458972"/>
                    <a:pt x="13076808" y="3518662"/>
                    <a:pt x="13002895" y="3518662"/>
                  </a:cubicBezTo>
                  <a:lnTo>
                    <a:pt x="13002895" y="3512312"/>
                  </a:lnTo>
                  <a:lnTo>
                    <a:pt x="13002895" y="3518662"/>
                  </a:lnTo>
                  <a:lnTo>
                    <a:pt x="133731" y="3518662"/>
                  </a:lnTo>
                  <a:lnTo>
                    <a:pt x="133731" y="3512312"/>
                  </a:lnTo>
                  <a:lnTo>
                    <a:pt x="133731" y="3518662"/>
                  </a:lnTo>
                  <a:cubicBezTo>
                    <a:pt x="59944" y="3518662"/>
                    <a:pt x="0" y="3458972"/>
                    <a:pt x="0" y="3385312"/>
                  </a:cubicBezTo>
                  <a:lnTo>
                    <a:pt x="0" y="133350"/>
                  </a:lnTo>
                  <a:lnTo>
                    <a:pt x="6350" y="133350"/>
                  </a:lnTo>
                  <a:lnTo>
                    <a:pt x="0" y="133350"/>
                  </a:lnTo>
                  <a:moveTo>
                    <a:pt x="12700" y="133350"/>
                  </a:moveTo>
                  <a:lnTo>
                    <a:pt x="12700" y="3385312"/>
                  </a:lnTo>
                  <a:lnTo>
                    <a:pt x="6350" y="3385312"/>
                  </a:lnTo>
                  <a:lnTo>
                    <a:pt x="12700" y="3385312"/>
                  </a:lnTo>
                  <a:cubicBezTo>
                    <a:pt x="12700" y="3451860"/>
                    <a:pt x="66802" y="3505962"/>
                    <a:pt x="133731" y="3505962"/>
                  </a:cubicBezTo>
                  <a:lnTo>
                    <a:pt x="13002895" y="3505962"/>
                  </a:lnTo>
                  <a:cubicBezTo>
                    <a:pt x="13069697" y="3505962"/>
                    <a:pt x="13123926" y="3451987"/>
                    <a:pt x="13123926" y="3385312"/>
                  </a:cubicBezTo>
                  <a:lnTo>
                    <a:pt x="13123926" y="133350"/>
                  </a:lnTo>
                  <a:cubicBezTo>
                    <a:pt x="13123926" y="66802"/>
                    <a:pt x="13069824" y="12700"/>
                    <a:pt x="13002895" y="12700"/>
                  </a:cubicBezTo>
                  <a:lnTo>
                    <a:pt x="133731" y="12700"/>
                  </a:lnTo>
                  <a:lnTo>
                    <a:pt x="133731" y="6350"/>
                  </a:lnTo>
                  <a:lnTo>
                    <a:pt x="133731" y="12700"/>
                  </a:lnTo>
                  <a:cubicBezTo>
                    <a:pt x="66802" y="12700"/>
                    <a:pt x="12700" y="66675"/>
                    <a:pt x="12700" y="133350"/>
                  </a:cubicBezTo>
                  <a:close/>
                </a:path>
              </a:pathLst>
            </a:custGeom>
            <a:solidFill>
              <a:srgbClr val="E5BEB2"/>
            </a:solidFill>
          </p:spPr>
        </p:sp>
      </p:grpSp>
      <p:grpSp>
        <p:nvGrpSpPr>
          <p:cNvPr id="43" name="Group 43"/>
          <p:cNvGrpSpPr/>
          <p:nvPr/>
        </p:nvGrpSpPr>
        <p:grpSpPr>
          <a:xfrm>
            <a:off x="1029741" y="6734472"/>
            <a:ext cx="2834431" cy="354360"/>
            <a:chOff x="0" y="0"/>
            <a:chExt cx="3779242" cy="472480"/>
          </a:xfrm>
        </p:grpSpPr>
        <p:sp>
          <p:nvSpPr>
            <p:cNvPr id="44" name="Freeform 44"/>
            <p:cNvSpPr/>
            <p:nvPr/>
          </p:nvSpPr>
          <p:spPr>
            <a:xfrm>
              <a:off x="0" y="0"/>
              <a:ext cx="3779242" cy="472480"/>
            </a:xfrm>
            <a:custGeom>
              <a:avLst/>
              <a:gdLst/>
              <a:ahLst/>
              <a:cxnLst/>
              <a:rect l="l" t="t" r="r" b="b"/>
              <a:pathLst>
                <a:path w="3779242" h="472480">
                  <a:moveTo>
                    <a:pt x="0" y="0"/>
                  </a:moveTo>
                  <a:lnTo>
                    <a:pt x="3779242" y="0"/>
                  </a:lnTo>
                  <a:lnTo>
                    <a:pt x="3779242" y="472480"/>
                  </a:lnTo>
                  <a:lnTo>
                    <a:pt x="0" y="472480"/>
                  </a:lnTo>
                  <a:close/>
                </a:path>
              </a:pathLst>
            </a:custGeom>
            <a:solidFill>
              <a:srgbClr val="000000">
                <a:alpha val="0"/>
              </a:srgbClr>
            </a:solidFill>
          </p:spPr>
        </p:sp>
        <p:sp>
          <p:nvSpPr>
            <p:cNvPr id="45" name="TextBox 45"/>
            <p:cNvSpPr txBox="1"/>
            <p:nvPr/>
          </p:nvSpPr>
          <p:spPr>
            <a:xfrm>
              <a:off x="0" y="-19050"/>
              <a:ext cx="3779242" cy="491530"/>
            </a:xfrm>
            <a:prstGeom prst="rect">
              <a:avLst/>
            </a:prstGeom>
          </p:spPr>
          <p:txBody>
            <a:bodyPr lIns="0" tIns="0" rIns="0" bIns="0" rtlCol="0" anchor="t"/>
            <a:lstStyle/>
            <a:p>
              <a:pPr algn="l">
                <a:lnSpc>
                  <a:spcPts val="2750"/>
                </a:lnSpc>
              </a:pPr>
              <a:r>
                <a:rPr lang="en-US" sz="2187" b="1">
                  <a:solidFill>
                    <a:srgbClr val="403C4E"/>
                  </a:solidFill>
                  <a:latin typeface="Merriweather Bold"/>
                  <a:ea typeface="Merriweather Bold"/>
                  <a:cs typeface="Merriweather Bold"/>
                  <a:sym typeface="Merriweather Bold"/>
                </a:rPr>
                <a:t>Other Protocols</a:t>
              </a:r>
            </a:p>
          </p:txBody>
        </p:sp>
      </p:grpSp>
      <p:grpSp>
        <p:nvGrpSpPr>
          <p:cNvPr id="46" name="Group 46"/>
          <p:cNvGrpSpPr/>
          <p:nvPr/>
        </p:nvGrpSpPr>
        <p:grpSpPr>
          <a:xfrm>
            <a:off x="1029741" y="7224861"/>
            <a:ext cx="9370516" cy="725686"/>
            <a:chOff x="0" y="0"/>
            <a:chExt cx="12494022" cy="967582"/>
          </a:xfrm>
        </p:grpSpPr>
        <p:sp>
          <p:nvSpPr>
            <p:cNvPr id="47" name="Freeform 47"/>
            <p:cNvSpPr/>
            <p:nvPr/>
          </p:nvSpPr>
          <p:spPr>
            <a:xfrm>
              <a:off x="0" y="0"/>
              <a:ext cx="12494022" cy="967582"/>
            </a:xfrm>
            <a:custGeom>
              <a:avLst/>
              <a:gdLst/>
              <a:ahLst/>
              <a:cxnLst/>
              <a:rect l="l" t="t" r="r" b="b"/>
              <a:pathLst>
                <a:path w="12494022" h="967582">
                  <a:moveTo>
                    <a:pt x="0" y="0"/>
                  </a:moveTo>
                  <a:lnTo>
                    <a:pt x="12494022" y="0"/>
                  </a:lnTo>
                  <a:lnTo>
                    <a:pt x="12494022" y="967582"/>
                  </a:lnTo>
                  <a:lnTo>
                    <a:pt x="0" y="967582"/>
                  </a:lnTo>
                  <a:close/>
                </a:path>
              </a:pathLst>
            </a:custGeom>
            <a:solidFill>
              <a:srgbClr val="000000">
                <a:alpha val="0"/>
              </a:srgbClr>
            </a:solidFill>
          </p:spPr>
        </p:sp>
        <p:sp>
          <p:nvSpPr>
            <p:cNvPr id="48" name="TextBox 48"/>
            <p:cNvSpPr txBox="1"/>
            <p:nvPr/>
          </p:nvSpPr>
          <p:spPr>
            <a:xfrm>
              <a:off x="0" y="-66675"/>
              <a:ext cx="12494022" cy="1034257"/>
            </a:xfrm>
            <a:prstGeom prst="rect">
              <a:avLst/>
            </a:prstGeom>
          </p:spPr>
          <p:txBody>
            <a:bodyPr lIns="0" tIns="0" rIns="0" bIns="0" rtlCol="0" anchor="t"/>
            <a:lstStyle/>
            <a:p>
              <a:pPr algn="l">
                <a:lnSpc>
                  <a:spcPts val="2812"/>
                </a:lnSpc>
              </a:pPr>
              <a:r>
                <a:rPr lang="en-US" sz="1750">
                  <a:solidFill>
                    <a:srgbClr val="403C4E"/>
                  </a:solidFill>
                  <a:latin typeface="Open Sans"/>
                  <a:ea typeface="Open Sans"/>
                  <a:cs typeface="Open Sans"/>
                  <a:sym typeface="Open Sans"/>
                </a:rPr>
                <a:t>Includes protocols like L2TP, PPTP, and newer options such as WireGuard, balancing performance and security.</a:t>
              </a:r>
            </a:p>
          </p:txBody>
        </p:sp>
      </p:grpSp>
      <p:grpSp>
        <p:nvGrpSpPr>
          <p:cNvPr id="49" name="Group 49"/>
          <p:cNvGrpSpPr/>
          <p:nvPr/>
        </p:nvGrpSpPr>
        <p:grpSpPr>
          <a:xfrm>
            <a:off x="1029741" y="8086576"/>
            <a:ext cx="9370516" cy="362842"/>
            <a:chOff x="0" y="0"/>
            <a:chExt cx="12494022" cy="483790"/>
          </a:xfrm>
        </p:grpSpPr>
        <p:sp>
          <p:nvSpPr>
            <p:cNvPr id="50" name="Freeform 50"/>
            <p:cNvSpPr/>
            <p:nvPr/>
          </p:nvSpPr>
          <p:spPr>
            <a:xfrm>
              <a:off x="0" y="0"/>
              <a:ext cx="12494022" cy="483790"/>
            </a:xfrm>
            <a:custGeom>
              <a:avLst/>
              <a:gdLst/>
              <a:ahLst/>
              <a:cxnLst/>
              <a:rect l="l" t="t" r="r" b="b"/>
              <a:pathLst>
                <a:path w="12494022" h="483790">
                  <a:moveTo>
                    <a:pt x="0" y="0"/>
                  </a:moveTo>
                  <a:lnTo>
                    <a:pt x="12494022" y="0"/>
                  </a:lnTo>
                  <a:lnTo>
                    <a:pt x="12494022" y="483790"/>
                  </a:lnTo>
                  <a:lnTo>
                    <a:pt x="0" y="483790"/>
                  </a:lnTo>
                  <a:close/>
                </a:path>
              </a:pathLst>
            </a:custGeom>
            <a:solidFill>
              <a:srgbClr val="000000">
                <a:alpha val="0"/>
              </a:srgbClr>
            </a:solidFill>
          </p:spPr>
        </p:sp>
        <p:sp>
          <p:nvSpPr>
            <p:cNvPr id="51" name="TextBox 51"/>
            <p:cNvSpPr txBox="1"/>
            <p:nvPr/>
          </p:nvSpPr>
          <p:spPr>
            <a:xfrm>
              <a:off x="0" y="-66675"/>
              <a:ext cx="12494022"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Varying encryption strengths</a:t>
              </a:r>
            </a:p>
          </p:txBody>
        </p:sp>
      </p:grpSp>
      <p:grpSp>
        <p:nvGrpSpPr>
          <p:cNvPr id="52" name="Group 52"/>
          <p:cNvGrpSpPr/>
          <p:nvPr/>
        </p:nvGrpSpPr>
        <p:grpSpPr>
          <a:xfrm>
            <a:off x="1029741" y="8528745"/>
            <a:ext cx="9370516" cy="362842"/>
            <a:chOff x="0" y="0"/>
            <a:chExt cx="12494022" cy="483790"/>
          </a:xfrm>
        </p:grpSpPr>
        <p:sp>
          <p:nvSpPr>
            <p:cNvPr id="53" name="Freeform 53"/>
            <p:cNvSpPr/>
            <p:nvPr/>
          </p:nvSpPr>
          <p:spPr>
            <a:xfrm>
              <a:off x="0" y="0"/>
              <a:ext cx="12494022" cy="483790"/>
            </a:xfrm>
            <a:custGeom>
              <a:avLst/>
              <a:gdLst/>
              <a:ahLst/>
              <a:cxnLst/>
              <a:rect l="l" t="t" r="r" b="b"/>
              <a:pathLst>
                <a:path w="12494022" h="483790">
                  <a:moveTo>
                    <a:pt x="0" y="0"/>
                  </a:moveTo>
                  <a:lnTo>
                    <a:pt x="12494022" y="0"/>
                  </a:lnTo>
                  <a:lnTo>
                    <a:pt x="12494022" y="483790"/>
                  </a:lnTo>
                  <a:lnTo>
                    <a:pt x="0" y="483790"/>
                  </a:lnTo>
                  <a:close/>
                </a:path>
              </a:pathLst>
            </a:custGeom>
            <a:solidFill>
              <a:srgbClr val="000000">
                <a:alpha val="0"/>
              </a:srgbClr>
            </a:solidFill>
          </p:spPr>
        </p:sp>
        <p:sp>
          <p:nvSpPr>
            <p:cNvPr id="54" name="TextBox 54"/>
            <p:cNvSpPr txBox="1"/>
            <p:nvPr/>
          </p:nvSpPr>
          <p:spPr>
            <a:xfrm>
              <a:off x="0" y="-66675"/>
              <a:ext cx="12494022" cy="550465"/>
            </a:xfrm>
            <a:prstGeom prst="rect">
              <a:avLst/>
            </a:prstGeom>
          </p:spPr>
          <p:txBody>
            <a:bodyPr lIns="0" tIns="0" rIns="0" bIns="0" rtlCol="0" anchor="t"/>
            <a:lstStyle/>
            <a:p>
              <a:pPr marL="263922" lvl="1" indent="-131961" algn="l">
                <a:lnSpc>
                  <a:spcPts val="2812"/>
                </a:lnSpc>
                <a:buFont typeface="Arial"/>
                <a:buChar char="•"/>
              </a:pPr>
              <a:r>
                <a:rPr lang="en-US" sz="1750">
                  <a:solidFill>
                    <a:srgbClr val="403C4E"/>
                  </a:solidFill>
                  <a:latin typeface="Open Sans"/>
                  <a:ea typeface="Open Sans"/>
                  <a:cs typeface="Open Sans"/>
                  <a:sym typeface="Open Sans"/>
                </a:rPr>
                <a:t>Different device compatibilities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2107921" y="1339278"/>
            <a:ext cx="14072159" cy="1081749"/>
            <a:chOff x="0" y="0"/>
            <a:chExt cx="16227130" cy="1247405"/>
          </a:xfrm>
        </p:grpSpPr>
        <p:sp>
          <p:nvSpPr>
            <p:cNvPr id="6" name="Freeform 6"/>
            <p:cNvSpPr/>
            <p:nvPr/>
          </p:nvSpPr>
          <p:spPr>
            <a:xfrm>
              <a:off x="0" y="0"/>
              <a:ext cx="16227130" cy="1247405"/>
            </a:xfrm>
            <a:custGeom>
              <a:avLst/>
              <a:gdLst/>
              <a:ahLst/>
              <a:cxnLst/>
              <a:rect l="l" t="t" r="r" b="b"/>
              <a:pathLst>
                <a:path w="16227130" h="1247405">
                  <a:moveTo>
                    <a:pt x="0" y="0"/>
                  </a:moveTo>
                  <a:lnTo>
                    <a:pt x="16227130" y="0"/>
                  </a:lnTo>
                  <a:lnTo>
                    <a:pt x="16227130" y="1247405"/>
                  </a:lnTo>
                  <a:lnTo>
                    <a:pt x="0" y="1247405"/>
                  </a:lnTo>
                  <a:close/>
                </a:path>
              </a:pathLst>
            </a:custGeom>
            <a:solidFill>
              <a:srgbClr val="000000">
                <a:alpha val="0"/>
              </a:srgbClr>
            </a:solidFill>
          </p:spPr>
        </p:sp>
        <p:sp>
          <p:nvSpPr>
            <p:cNvPr id="7" name="TextBox 7"/>
            <p:cNvSpPr txBox="1"/>
            <p:nvPr/>
          </p:nvSpPr>
          <p:spPr>
            <a:xfrm>
              <a:off x="0" y="-28575"/>
              <a:ext cx="16227130" cy="1275980"/>
            </a:xfrm>
            <a:prstGeom prst="rect">
              <a:avLst/>
            </a:prstGeom>
          </p:spPr>
          <p:txBody>
            <a:bodyPr lIns="0" tIns="0" rIns="0" bIns="0" rtlCol="0" anchor="t"/>
            <a:lstStyle/>
            <a:p>
              <a:pPr algn="l">
                <a:lnSpc>
                  <a:spcPts val="6937"/>
                </a:lnSpc>
              </a:pPr>
              <a:r>
                <a:rPr lang="en-US" sz="5562" b="1">
                  <a:solidFill>
                    <a:srgbClr val="403C4E"/>
                  </a:solidFill>
                  <a:latin typeface="Merriweather Bold"/>
                  <a:ea typeface="Merriweather Bold"/>
                  <a:cs typeface="Merriweather Bold"/>
                  <a:sym typeface="Merriweather Bold"/>
                </a:rPr>
                <a:t>DMZs: Isolating Public-Facing Services</a:t>
              </a:r>
            </a:p>
          </p:txBody>
        </p:sp>
      </p:grpSp>
      <p:grpSp>
        <p:nvGrpSpPr>
          <p:cNvPr id="8" name="Group 8"/>
          <p:cNvGrpSpPr/>
          <p:nvPr/>
        </p:nvGrpSpPr>
        <p:grpSpPr>
          <a:xfrm>
            <a:off x="1028700" y="6579459"/>
            <a:ext cx="16001171" cy="2423740"/>
            <a:chOff x="0" y="0"/>
            <a:chExt cx="21334894" cy="3231653"/>
          </a:xfrm>
        </p:grpSpPr>
        <p:sp>
          <p:nvSpPr>
            <p:cNvPr id="9" name="Freeform 9"/>
            <p:cNvSpPr/>
            <p:nvPr/>
          </p:nvSpPr>
          <p:spPr>
            <a:xfrm>
              <a:off x="0" y="0"/>
              <a:ext cx="21334895" cy="3231653"/>
            </a:xfrm>
            <a:custGeom>
              <a:avLst/>
              <a:gdLst/>
              <a:ahLst/>
              <a:cxnLst/>
              <a:rect l="l" t="t" r="r" b="b"/>
              <a:pathLst>
                <a:path w="21334895" h="3231653">
                  <a:moveTo>
                    <a:pt x="0" y="0"/>
                  </a:moveTo>
                  <a:lnTo>
                    <a:pt x="21334895" y="0"/>
                  </a:lnTo>
                  <a:lnTo>
                    <a:pt x="21334895" y="3231653"/>
                  </a:lnTo>
                  <a:lnTo>
                    <a:pt x="0" y="3231653"/>
                  </a:lnTo>
                  <a:close/>
                </a:path>
              </a:pathLst>
            </a:custGeom>
            <a:solidFill>
              <a:srgbClr val="000000">
                <a:alpha val="0"/>
              </a:srgbClr>
            </a:solidFill>
          </p:spPr>
        </p:sp>
        <p:sp>
          <p:nvSpPr>
            <p:cNvPr id="10" name="TextBox 10"/>
            <p:cNvSpPr txBox="1"/>
            <p:nvPr/>
          </p:nvSpPr>
          <p:spPr>
            <a:xfrm>
              <a:off x="0" y="-66675"/>
              <a:ext cx="21334894" cy="3298328"/>
            </a:xfrm>
            <a:prstGeom prst="rect">
              <a:avLst/>
            </a:prstGeom>
          </p:spPr>
          <p:txBody>
            <a:bodyPr lIns="0" tIns="0" rIns="0" bIns="0" rtlCol="0" anchor="ctr"/>
            <a:lstStyle/>
            <a:p>
              <a:pPr algn="l">
                <a:lnSpc>
                  <a:spcPts val="3959"/>
                </a:lnSpc>
              </a:pPr>
              <a:r>
                <a:rPr lang="en-US" sz="3299">
                  <a:solidFill>
                    <a:srgbClr val="000000"/>
                  </a:solidFill>
                  <a:latin typeface="Calibri (MS)"/>
                  <a:ea typeface="Calibri (MS)"/>
                  <a:cs typeface="Calibri (MS)"/>
                  <a:sym typeface="Calibri (MS)"/>
                </a:rPr>
                <a:t>A DMZ is a separate network placed between the internet and your private network. It hosts public servers like websites and email. If these servers are attacked, the DMZ keeps the threat isolated and protects your internal network from being accessed.</a:t>
              </a:r>
            </a:p>
          </p:txBody>
        </p:sp>
      </p:grpSp>
      <p:sp>
        <p:nvSpPr>
          <p:cNvPr id="11" name="Freeform 11"/>
          <p:cNvSpPr/>
          <p:nvPr/>
        </p:nvSpPr>
        <p:spPr>
          <a:xfrm>
            <a:off x="3660369" y="2652271"/>
            <a:ext cx="11301259" cy="3927187"/>
          </a:xfrm>
          <a:custGeom>
            <a:avLst/>
            <a:gdLst/>
            <a:ahLst/>
            <a:cxnLst/>
            <a:rect l="l" t="t" r="r" b="b"/>
            <a:pathLst>
              <a:path w="11301259" h="3927187">
                <a:moveTo>
                  <a:pt x="0" y="0"/>
                </a:moveTo>
                <a:lnTo>
                  <a:pt x="11301259" y="0"/>
                </a:lnTo>
                <a:lnTo>
                  <a:pt x="11301259" y="3927188"/>
                </a:lnTo>
                <a:lnTo>
                  <a:pt x="0" y="3927188"/>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5814398" y="1719713"/>
            <a:ext cx="6121321" cy="780195"/>
            <a:chOff x="0" y="0"/>
            <a:chExt cx="8161761" cy="1040260"/>
          </a:xfrm>
        </p:grpSpPr>
        <p:sp>
          <p:nvSpPr>
            <p:cNvPr id="6" name="Freeform 6"/>
            <p:cNvSpPr/>
            <p:nvPr/>
          </p:nvSpPr>
          <p:spPr>
            <a:xfrm>
              <a:off x="0" y="0"/>
              <a:ext cx="8161762" cy="1040260"/>
            </a:xfrm>
            <a:custGeom>
              <a:avLst/>
              <a:gdLst/>
              <a:ahLst/>
              <a:cxnLst/>
              <a:rect l="l" t="t" r="r" b="b"/>
              <a:pathLst>
                <a:path w="8161762" h="1040260">
                  <a:moveTo>
                    <a:pt x="0" y="0"/>
                  </a:moveTo>
                  <a:lnTo>
                    <a:pt x="8161762" y="0"/>
                  </a:lnTo>
                  <a:lnTo>
                    <a:pt x="8161762" y="1040260"/>
                  </a:lnTo>
                  <a:lnTo>
                    <a:pt x="0" y="1040260"/>
                  </a:lnTo>
                  <a:close/>
                </a:path>
              </a:pathLst>
            </a:custGeom>
            <a:solidFill>
              <a:srgbClr val="000000">
                <a:alpha val="0"/>
              </a:srgbClr>
            </a:solidFill>
          </p:spPr>
        </p:sp>
        <p:sp>
          <p:nvSpPr>
            <p:cNvPr id="7" name="TextBox 7"/>
            <p:cNvSpPr txBox="1"/>
            <p:nvPr/>
          </p:nvSpPr>
          <p:spPr>
            <a:xfrm>
              <a:off x="0" y="19050"/>
              <a:ext cx="8161761" cy="1021210"/>
            </a:xfrm>
            <a:prstGeom prst="rect">
              <a:avLst/>
            </a:prstGeom>
          </p:spPr>
          <p:txBody>
            <a:bodyPr lIns="0" tIns="0" rIns="0" bIns="0" rtlCol="0" anchor="t"/>
            <a:lstStyle/>
            <a:p>
              <a:pPr algn="l">
                <a:lnSpc>
                  <a:spcPts val="4583"/>
                </a:lnSpc>
              </a:pPr>
              <a:r>
                <a:rPr lang="en-US" sz="3999" b="1">
                  <a:solidFill>
                    <a:srgbClr val="403C4E"/>
                  </a:solidFill>
                  <a:latin typeface="Merriweather Bold"/>
                  <a:ea typeface="Merriweather Bold"/>
                  <a:cs typeface="Merriweather Bold"/>
                  <a:sym typeface="Merriweather Bold"/>
                </a:rPr>
                <a:t>Common DMZ Services</a:t>
              </a:r>
            </a:p>
          </p:txBody>
        </p:sp>
      </p:grpSp>
      <p:grpSp>
        <p:nvGrpSpPr>
          <p:cNvPr id="8" name="Group 8"/>
          <p:cNvGrpSpPr/>
          <p:nvPr/>
        </p:nvGrpSpPr>
        <p:grpSpPr>
          <a:xfrm>
            <a:off x="524435" y="3325363"/>
            <a:ext cx="16701247" cy="5824855"/>
            <a:chOff x="0" y="0"/>
            <a:chExt cx="22268330" cy="7766473"/>
          </a:xfrm>
        </p:grpSpPr>
        <p:sp>
          <p:nvSpPr>
            <p:cNvPr id="9" name="Freeform 9"/>
            <p:cNvSpPr/>
            <p:nvPr/>
          </p:nvSpPr>
          <p:spPr>
            <a:xfrm>
              <a:off x="0" y="0"/>
              <a:ext cx="22268331" cy="7766472"/>
            </a:xfrm>
            <a:custGeom>
              <a:avLst/>
              <a:gdLst/>
              <a:ahLst/>
              <a:cxnLst/>
              <a:rect l="l" t="t" r="r" b="b"/>
              <a:pathLst>
                <a:path w="22268331" h="7766472">
                  <a:moveTo>
                    <a:pt x="0" y="0"/>
                  </a:moveTo>
                  <a:lnTo>
                    <a:pt x="22268331" y="0"/>
                  </a:lnTo>
                  <a:lnTo>
                    <a:pt x="22268331" y="7766472"/>
                  </a:lnTo>
                  <a:lnTo>
                    <a:pt x="0" y="7766472"/>
                  </a:lnTo>
                  <a:close/>
                </a:path>
              </a:pathLst>
            </a:custGeom>
            <a:solidFill>
              <a:srgbClr val="000000">
                <a:alpha val="0"/>
              </a:srgbClr>
            </a:solidFill>
          </p:spPr>
        </p:sp>
        <p:sp>
          <p:nvSpPr>
            <p:cNvPr id="10" name="TextBox 10"/>
            <p:cNvSpPr txBox="1"/>
            <p:nvPr/>
          </p:nvSpPr>
          <p:spPr>
            <a:xfrm>
              <a:off x="0" y="-57150"/>
              <a:ext cx="22268330" cy="7823623"/>
            </a:xfrm>
            <a:prstGeom prst="rect">
              <a:avLst/>
            </a:prstGeom>
          </p:spPr>
          <p:txBody>
            <a:bodyPr lIns="0" tIns="0" rIns="0" bIns="0" rtlCol="0" anchor="ctr"/>
            <a:lstStyle/>
            <a:p>
              <a:pPr algn="l">
                <a:lnSpc>
                  <a:spcPts val="3299"/>
                </a:lnSpc>
              </a:pPr>
              <a:r>
                <a:rPr lang="en-US" sz="2749" b="1">
                  <a:solidFill>
                    <a:srgbClr val="000000"/>
                  </a:solidFill>
                  <a:latin typeface="Arial Bold"/>
                  <a:ea typeface="Arial Bold"/>
                  <a:cs typeface="Arial Bold"/>
                  <a:sym typeface="Arial Bold"/>
                </a:rPr>
                <a:t>Essential DMZ Services :</a:t>
              </a:r>
            </a:p>
            <a:p>
              <a:pPr algn="l">
                <a:lnSpc>
                  <a:spcPts val="3299"/>
                </a:lnSpc>
              </a:pPr>
              <a:endParaRPr lang="en-US" sz="2749" b="1">
                <a:solidFill>
                  <a:srgbClr val="000000"/>
                </a:solidFill>
                <a:latin typeface="Arial Bold"/>
                <a:ea typeface="Arial Bold"/>
                <a:cs typeface="Arial Bold"/>
                <a:sym typeface="Arial Bold"/>
              </a:endParaRPr>
            </a:p>
            <a:p>
              <a:pPr marL="414732" lvl="1" indent="-207366" algn="l">
                <a:lnSpc>
                  <a:spcPts val="3299"/>
                </a:lnSpc>
                <a:buFont typeface="Arial"/>
                <a:buChar char="•"/>
              </a:pPr>
              <a:r>
                <a:rPr lang="en-US" sz="2749" b="1">
                  <a:solidFill>
                    <a:srgbClr val="000000"/>
                  </a:solidFill>
                  <a:latin typeface="Arial Bold"/>
                  <a:ea typeface="Arial Bold"/>
                  <a:cs typeface="Arial Bold"/>
                  <a:sym typeface="Arial Bold"/>
                </a:rPr>
                <a:t>Web Server (HTTP/HTTPS)</a:t>
              </a:r>
              <a:r>
                <a:rPr lang="en-US" sz="2749">
                  <a:solidFill>
                    <a:srgbClr val="000000"/>
                  </a:solidFill>
                  <a:latin typeface="Arial"/>
                  <a:ea typeface="Arial"/>
                  <a:cs typeface="Arial"/>
                  <a:sym typeface="Arial"/>
                </a:rPr>
                <a:t> – delivers your public website; isolating it in the DMZ keeps web-based attacks away from internal systems.</a:t>
              </a:r>
            </a:p>
            <a:p>
              <a:pPr marL="414732" lvl="1" indent="-207366" algn="l">
                <a:lnSpc>
                  <a:spcPts val="3299"/>
                </a:lnSpc>
              </a:pPr>
              <a:endParaRPr lang="en-US" sz="2749">
                <a:solidFill>
                  <a:srgbClr val="000000"/>
                </a:solidFill>
                <a:latin typeface="Arial"/>
                <a:ea typeface="Arial"/>
                <a:cs typeface="Arial"/>
                <a:sym typeface="Arial"/>
              </a:endParaRPr>
            </a:p>
            <a:p>
              <a:pPr marL="414732" lvl="1" indent="-207366" algn="l">
                <a:lnSpc>
                  <a:spcPts val="3299"/>
                </a:lnSpc>
                <a:buFont typeface="Arial"/>
                <a:buChar char="•"/>
              </a:pPr>
              <a:r>
                <a:rPr lang="en-US" sz="2749" b="1">
                  <a:solidFill>
                    <a:srgbClr val="000000"/>
                  </a:solidFill>
                  <a:latin typeface="Arial Bold"/>
                  <a:ea typeface="Arial Bold"/>
                  <a:cs typeface="Arial Bold"/>
                  <a:sym typeface="Arial Bold"/>
                </a:rPr>
                <a:t>Mail Server (SMTP)</a:t>
              </a:r>
              <a:r>
                <a:rPr lang="en-US" sz="2749">
                  <a:solidFill>
                    <a:srgbClr val="000000"/>
                  </a:solidFill>
                  <a:latin typeface="Arial"/>
                  <a:ea typeface="Arial"/>
                  <a:cs typeface="Arial"/>
                  <a:sym typeface="Arial"/>
                </a:rPr>
                <a:t> – accepts external email; if compromised, the damage stays confined to the DMZ instead of spreading to your LAN.</a:t>
              </a:r>
            </a:p>
            <a:p>
              <a:pPr marL="414732" lvl="1" indent="-207366" algn="l">
                <a:lnSpc>
                  <a:spcPts val="3299"/>
                </a:lnSpc>
              </a:pPr>
              <a:endParaRPr lang="en-US" sz="2749">
                <a:solidFill>
                  <a:srgbClr val="000000"/>
                </a:solidFill>
                <a:latin typeface="Arial"/>
                <a:ea typeface="Arial"/>
                <a:cs typeface="Arial"/>
                <a:sym typeface="Arial"/>
              </a:endParaRPr>
            </a:p>
            <a:p>
              <a:pPr marL="414732" lvl="1" indent="-207366" algn="l">
                <a:lnSpc>
                  <a:spcPts val="3299"/>
                </a:lnSpc>
                <a:buFont typeface="Arial"/>
                <a:buChar char="•"/>
              </a:pPr>
              <a:r>
                <a:rPr lang="en-US" sz="2749" b="1">
                  <a:solidFill>
                    <a:srgbClr val="000000"/>
                  </a:solidFill>
                  <a:latin typeface="Arial Bold"/>
                  <a:ea typeface="Arial Bold"/>
                  <a:cs typeface="Arial Bold"/>
                  <a:sym typeface="Arial Bold"/>
                </a:rPr>
                <a:t>DNS Server</a:t>
              </a:r>
              <a:r>
                <a:rPr lang="en-US" sz="2749">
                  <a:solidFill>
                    <a:srgbClr val="000000"/>
                  </a:solidFill>
                  <a:latin typeface="Arial"/>
                  <a:ea typeface="Arial"/>
                  <a:cs typeface="Arial"/>
                  <a:sym typeface="Arial"/>
                </a:rPr>
                <a:t> – translates your domain names for outside users; placing it in the buffer zone prevents DNS exploits from touching core resources.</a:t>
              </a:r>
            </a:p>
            <a:p>
              <a:pPr marL="414732" lvl="1" indent="-207366" algn="l">
                <a:lnSpc>
                  <a:spcPts val="3299"/>
                </a:lnSpc>
              </a:pPr>
              <a:endParaRPr lang="en-US" sz="2749">
                <a:solidFill>
                  <a:srgbClr val="000000"/>
                </a:solidFill>
                <a:latin typeface="Arial"/>
                <a:ea typeface="Arial"/>
                <a:cs typeface="Arial"/>
                <a:sym typeface="Arial"/>
              </a:endParaRPr>
            </a:p>
            <a:p>
              <a:pPr marL="414732" lvl="1" indent="-207366" algn="l">
                <a:lnSpc>
                  <a:spcPts val="3299"/>
                </a:lnSpc>
                <a:buFont typeface="Arial"/>
                <a:buChar char="•"/>
              </a:pPr>
              <a:r>
                <a:rPr lang="en-US" sz="2749" b="1">
                  <a:solidFill>
                    <a:srgbClr val="000000"/>
                  </a:solidFill>
                  <a:latin typeface="Arial Bold"/>
                  <a:ea typeface="Arial Bold"/>
                  <a:cs typeface="Arial Bold"/>
                  <a:sym typeface="Arial Bold"/>
                </a:rPr>
                <a:t>FTP/SFTP Server</a:t>
              </a:r>
              <a:r>
                <a:rPr lang="en-US" sz="2749">
                  <a:solidFill>
                    <a:srgbClr val="000000"/>
                  </a:solidFill>
                  <a:latin typeface="Arial"/>
                  <a:ea typeface="Arial"/>
                  <a:cs typeface="Arial"/>
                  <a:sym typeface="Arial"/>
                </a:rPr>
                <a:t> – provides a spot for partners or clients to upload/download files; DMZ placement limits exposure if credentials leak or malware is uploaded.</a:t>
              </a:r>
            </a:p>
            <a:p>
              <a:pPr marL="414732" lvl="1" indent="-207366" algn="l">
                <a:lnSpc>
                  <a:spcPts val="3299"/>
                </a:lnSpc>
              </a:pPr>
              <a:endParaRPr lang="en-US" sz="2749">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p:cNvSpPr/>
          <p:nvPr/>
        </p:nvSpPr>
        <p:spPr>
          <a:xfrm>
            <a:off x="0" y="0"/>
            <a:ext cx="6858000" cy="10288935"/>
          </a:xfrm>
          <a:custGeom>
            <a:avLst/>
            <a:gdLst/>
            <a:ahLst/>
            <a:cxnLst/>
            <a:rect l="l" t="t" r="r" b="b"/>
            <a:pathLst>
              <a:path w="6858000" h="10288935">
                <a:moveTo>
                  <a:pt x="0" y="0"/>
                </a:moveTo>
                <a:lnTo>
                  <a:pt x="6858000" y="0"/>
                </a:lnTo>
                <a:lnTo>
                  <a:pt x="6858000" y="10288935"/>
                </a:lnTo>
                <a:lnTo>
                  <a:pt x="0" y="10288935"/>
                </a:lnTo>
                <a:lnTo>
                  <a:pt x="0" y="0"/>
                </a:lnTo>
                <a:close/>
              </a:path>
            </a:pathLst>
          </a:custGeom>
          <a:blipFill>
            <a:blip r:embed="rId4"/>
            <a:stretch>
              <a:fillRect l="-9" r="-9"/>
            </a:stretch>
          </a:blipFill>
        </p:spPr>
      </p:sp>
      <p:grpSp>
        <p:nvGrpSpPr>
          <p:cNvPr id="6" name="Group 6"/>
          <p:cNvGrpSpPr/>
          <p:nvPr/>
        </p:nvGrpSpPr>
        <p:grpSpPr>
          <a:xfrm>
            <a:off x="7701557" y="662731"/>
            <a:ext cx="9742885" cy="1506439"/>
            <a:chOff x="0" y="0"/>
            <a:chExt cx="12990513" cy="2008585"/>
          </a:xfrm>
        </p:grpSpPr>
        <p:sp>
          <p:nvSpPr>
            <p:cNvPr id="7" name="Freeform 7"/>
            <p:cNvSpPr/>
            <p:nvPr/>
          </p:nvSpPr>
          <p:spPr>
            <a:xfrm>
              <a:off x="0" y="0"/>
              <a:ext cx="12990513" cy="2008585"/>
            </a:xfrm>
            <a:custGeom>
              <a:avLst/>
              <a:gdLst/>
              <a:ahLst/>
              <a:cxnLst/>
              <a:rect l="l" t="t" r="r" b="b"/>
              <a:pathLst>
                <a:path w="12990513" h="2008585">
                  <a:moveTo>
                    <a:pt x="0" y="0"/>
                  </a:moveTo>
                  <a:lnTo>
                    <a:pt x="12990513" y="0"/>
                  </a:lnTo>
                  <a:lnTo>
                    <a:pt x="12990513" y="2008585"/>
                  </a:lnTo>
                  <a:lnTo>
                    <a:pt x="0" y="2008585"/>
                  </a:lnTo>
                  <a:close/>
                </a:path>
              </a:pathLst>
            </a:custGeom>
            <a:solidFill>
              <a:srgbClr val="000000">
                <a:alpha val="0"/>
              </a:srgbClr>
            </a:solidFill>
          </p:spPr>
        </p:sp>
        <p:sp>
          <p:nvSpPr>
            <p:cNvPr id="8" name="TextBox 8"/>
            <p:cNvSpPr txBox="1"/>
            <p:nvPr/>
          </p:nvSpPr>
          <p:spPr>
            <a:xfrm>
              <a:off x="0" y="-19050"/>
              <a:ext cx="12990513" cy="2027635"/>
            </a:xfrm>
            <a:prstGeom prst="rect">
              <a:avLst/>
            </a:prstGeom>
          </p:spPr>
          <p:txBody>
            <a:bodyPr lIns="0" tIns="0" rIns="0" bIns="0" rtlCol="0" anchor="t"/>
            <a:lstStyle/>
            <a:p>
              <a:pPr algn="l">
                <a:lnSpc>
                  <a:spcPts val="5874"/>
                </a:lnSpc>
              </a:pPr>
              <a:r>
                <a:rPr lang="en-US" sz="4687" b="1">
                  <a:solidFill>
                    <a:srgbClr val="403C4E"/>
                  </a:solidFill>
                  <a:latin typeface="Merriweather Bold"/>
                  <a:ea typeface="Merriweather Bold"/>
                  <a:cs typeface="Merriweather Bold"/>
                  <a:sym typeface="Merriweather Bold"/>
                </a:rPr>
                <a:t>DMZ Architecture and Security Considerations</a:t>
              </a:r>
            </a:p>
          </p:txBody>
        </p:sp>
      </p:grpSp>
      <p:sp>
        <p:nvSpPr>
          <p:cNvPr id="9" name="Freeform 9" descr="preencoded.png"/>
          <p:cNvSpPr/>
          <p:nvPr/>
        </p:nvSpPr>
        <p:spPr>
          <a:xfrm>
            <a:off x="7701557" y="2530674"/>
            <a:ext cx="1205061" cy="1773882"/>
          </a:xfrm>
          <a:custGeom>
            <a:avLst/>
            <a:gdLst/>
            <a:ahLst/>
            <a:cxnLst/>
            <a:rect l="l" t="t" r="r" b="b"/>
            <a:pathLst>
              <a:path w="1205061" h="1773882">
                <a:moveTo>
                  <a:pt x="0" y="0"/>
                </a:moveTo>
                <a:lnTo>
                  <a:pt x="1205062" y="0"/>
                </a:lnTo>
                <a:lnTo>
                  <a:pt x="1205062" y="1773882"/>
                </a:lnTo>
                <a:lnTo>
                  <a:pt x="0" y="1773882"/>
                </a:lnTo>
                <a:lnTo>
                  <a:pt x="0" y="0"/>
                </a:lnTo>
                <a:close/>
              </a:path>
            </a:pathLst>
          </a:custGeom>
          <a:blipFill>
            <a:blip r:embed="rId5"/>
            <a:stretch>
              <a:fillRect l="-254" r="-254"/>
            </a:stretch>
          </a:blipFill>
        </p:spPr>
      </p:sp>
      <p:grpSp>
        <p:nvGrpSpPr>
          <p:cNvPr id="10" name="Group 10"/>
          <p:cNvGrpSpPr/>
          <p:nvPr/>
        </p:nvGrpSpPr>
        <p:grpSpPr>
          <a:xfrm>
            <a:off x="9268122" y="2771626"/>
            <a:ext cx="3495561" cy="507869"/>
            <a:chOff x="0" y="0"/>
            <a:chExt cx="4660748" cy="677159"/>
          </a:xfrm>
        </p:grpSpPr>
        <p:sp>
          <p:nvSpPr>
            <p:cNvPr id="11" name="Freeform 11"/>
            <p:cNvSpPr/>
            <p:nvPr/>
          </p:nvSpPr>
          <p:spPr>
            <a:xfrm>
              <a:off x="0" y="0"/>
              <a:ext cx="4660748" cy="677159"/>
            </a:xfrm>
            <a:custGeom>
              <a:avLst/>
              <a:gdLst/>
              <a:ahLst/>
              <a:cxnLst/>
              <a:rect l="l" t="t" r="r" b="b"/>
              <a:pathLst>
                <a:path w="4660748" h="677159">
                  <a:moveTo>
                    <a:pt x="0" y="0"/>
                  </a:moveTo>
                  <a:lnTo>
                    <a:pt x="4660748" y="0"/>
                  </a:lnTo>
                  <a:lnTo>
                    <a:pt x="4660748" y="677159"/>
                  </a:lnTo>
                  <a:lnTo>
                    <a:pt x="0" y="677159"/>
                  </a:lnTo>
                  <a:close/>
                </a:path>
              </a:pathLst>
            </a:custGeom>
            <a:solidFill>
              <a:srgbClr val="000000">
                <a:alpha val="0"/>
              </a:srgbClr>
            </a:solidFill>
          </p:spPr>
        </p:sp>
        <p:sp>
          <p:nvSpPr>
            <p:cNvPr id="12" name="TextBox 12"/>
            <p:cNvSpPr txBox="1"/>
            <p:nvPr/>
          </p:nvSpPr>
          <p:spPr>
            <a:xfrm>
              <a:off x="0" y="-19050"/>
              <a:ext cx="4660748" cy="696209"/>
            </a:xfrm>
            <a:prstGeom prst="rect">
              <a:avLst/>
            </a:prstGeom>
          </p:spPr>
          <p:txBody>
            <a:bodyPr lIns="0" tIns="0" rIns="0" bIns="0" rtlCol="0" anchor="t"/>
            <a:lstStyle/>
            <a:p>
              <a:pPr algn="l">
                <a:lnSpc>
                  <a:spcPts val="3318"/>
                </a:lnSpc>
              </a:pPr>
              <a:r>
                <a:rPr lang="en-US" sz="2612" b="1">
                  <a:solidFill>
                    <a:srgbClr val="403C4E"/>
                  </a:solidFill>
                  <a:latin typeface="Merriweather Bold"/>
                  <a:ea typeface="Merriweather Bold"/>
                  <a:cs typeface="Merriweather Bold"/>
                  <a:sym typeface="Merriweather Bold"/>
                </a:rPr>
                <a:t>Perimeter Firewall</a:t>
              </a:r>
            </a:p>
          </p:txBody>
        </p:sp>
      </p:grpSp>
      <p:grpSp>
        <p:nvGrpSpPr>
          <p:cNvPr id="13" name="Group 13"/>
          <p:cNvGrpSpPr/>
          <p:nvPr/>
        </p:nvGrpSpPr>
        <p:grpSpPr>
          <a:xfrm>
            <a:off x="9268122" y="3292674"/>
            <a:ext cx="8176320" cy="887883"/>
            <a:chOff x="0" y="0"/>
            <a:chExt cx="10901760" cy="1183844"/>
          </a:xfrm>
        </p:grpSpPr>
        <p:sp>
          <p:nvSpPr>
            <p:cNvPr id="14" name="Freeform 14"/>
            <p:cNvSpPr/>
            <p:nvPr/>
          </p:nvSpPr>
          <p:spPr>
            <a:xfrm>
              <a:off x="0" y="0"/>
              <a:ext cx="10901760" cy="1183844"/>
            </a:xfrm>
            <a:custGeom>
              <a:avLst/>
              <a:gdLst/>
              <a:ahLst/>
              <a:cxnLst/>
              <a:rect l="l" t="t" r="r" b="b"/>
              <a:pathLst>
                <a:path w="10901760" h="1183844">
                  <a:moveTo>
                    <a:pt x="0" y="0"/>
                  </a:moveTo>
                  <a:lnTo>
                    <a:pt x="10901760" y="0"/>
                  </a:lnTo>
                  <a:lnTo>
                    <a:pt x="10901760" y="1183844"/>
                  </a:lnTo>
                  <a:lnTo>
                    <a:pt x="0" y="1183844"/>
                  </a:lnTo>
                  <a:close/>
                </a:path>
              </a:pathLst>
            </a:custGeom>
            <a:solidFill>
              <a:srgbClr val="000000">
                <a:alpha val="0"/>
              </a:srgbClr>
            </a:solidFill>
          </p:spPr>
        </p:sp>
        <p:sp>
          <p:nvSpPr>
            <p:cNvPr id="15" name="TextBox 15"/>
            <p:cNvSpPr txBox="1"/>
            <p:nvPr/>
          </p:nvSpPr>
          <p:spPr>
            <a:xfrm>
              <a:off x="0" y="-76200"/>
              <a:ext cx="10901760" cy="1260044"/>
            </a:xfrm>
            <a:prstGeom prst="rect">
              <a:avLst/>
            </a:prstGeom>
          </p:spPr>
          <p:txBody>
            <a:bodyPr lIns="0" tIns="0" rIns="0" bIns="0" rtlCol="0" anchor="t"/>
            <a:lstStyle/>
            <a:p>
              <a:pPr algn="l">
                <a:lnSpc>
                  <a:spcPts val="3479"/>
                </a:lnSpc>
              </a:pPr>
              <a:r>
                <a:rPr lang="en-US" sz="2174">
                  <a:solidFill>
                    <a:srgbClr val="403C4E"/>
                  </a:solidFill>
                  <a:latin typeface="Open Sans"/>
                  <a:ea typeface="Open Sans"/>
                  <a:cs typeface="Open Sans"/>
                  <a:sym typeface="Open Sans"/>
                </a:rPr>
                <a:t>First layer filtering traffic between the internet and DMZ, blocking unauthorized access to internal resources.</a:t>
              </a:r>
            </a:p>
          </p:txBody>
        </p:sp>
      </p:grpSp>
      <p:sp>
        <p:nvSpPr>
          <p:cNvPr id="16" name="Freeform 16" descr="preencoded.png"/>
          <p:cNvSpPr/>
          <p:nvPr/>
        </p:nvSpPr>
        <p:spPr>
          <a:xfrm>
            <a:off x="7701557" y="4304556"/>
            <a:ext cx="1205061" cy="1773882"/>
          </a:xfrm>
          <a:custGeom>
            <a:avLst/>
            <a:gdLst/>
            <a:ahLst/>
            <a:cxnLst/>
            <a:rect l="l" t="t" r="r" b="b"/>
            <a:pathLst>
              <a:path w="1205061" h="1773882">
                <a:moveTo>
                  <a:pt x="0" y="0"/>
                </a:moveTo>
                <a:lnTo>
                  <a:pt x="1205062" y="0"/>
                </a:lnTo>
                <a:lnTo>
                  <a:pt x="1205062" y="1773883"/>
                </a:lnTo>
                <a:lnTo>
                  <a:pt x="0" y="1773883"/>
                </a:lnTo>
                <a:lnTo>
                  <a:pt x="0" y="0"/>
                </a:lnTo>
                <a:close/>
              </a:path>
            </a:pathLst>
          </a:custGeom>
          <a:blipFill>
            <a:blip r:embed="rId6"/>
            <a:stretch>
              <a:fillRect l="-254" r="-254"/>
            </a:stretch>
          </a:blipFill>
        </p:spPr>
      </p:sp>
      <p:grpSp>
        <p:nvGrpSpPr>
          <p:cNvPr id="17" name="Group 17"/>
          <p:cNvGrpSpPr/>
          <p:nvPr/>
        </p:nvGrpSpPr>
        <p:grpSpPr>
          <a:xfrm>
            <a:off x="9268122" y="4545509"/>
            <a:ext cx="3012728" cy="507869"/>
            <a:chOff x="0" y="0"/>
            <a:chExt cx="4016970" cy="677159"/>
          </a:xfrm>
        </p:grpSpPr>
        <p:sp>
          <p:nvSpPr>
            <p:cNvPr id="18" name="Freeform 18"/>
            <p:cNvSpPr/>
            <p:nvPr/>
          </p:nvSpPr>
          <p:spPr>
            <a:xfrm>
              <a:off x="0" y="0"/>
              <a:ext cx="4016970" cy="677159"/>
            </a:xfrm>
            <a:custGeom>
              <a:avLst/>
              <a:gdLst/>
              <a:ahLst/>
              <a:cxnLst/>
              <a:rect l="l" t="t" r="r" b="b"/>
              <a:pathLst>
                <a:path w="4016970" h="677159">
                  <a:moveTo>
                    <a:pt x="0" y="0"/>
                  </a:moveTo>
                  <a:lnTo>
                    <a:pt x="4016970" y="0"/>
                  </a:lnTo>
                  <a:lnTo>
                    <a:pt x="4016970" y="677159"/>
                  </a:lnTo>
                  <a:lnTo>
                    <a:pt x="0" y="677159"/>
                  </a:lnTo>
                  <a:close/>
                </a:path>
              </a:pathLst>
            </a:custGeom>
            <a:solidFill>
              <a:srgbClr val="000000">
                <a:alpha val="0"/>
              </a:srgbClr>
            </a:solidFill>
          </p:spPr>
        </p:sp>
        <p:sp>
          <p:nvSpPr>
            <p:cNvPr id="19" name="TextBox 19"/>
            <p:cNvSpPr txBox="1"/>
            <p:nvPr/>
          </p:nvSpPr>
          <p:spPr>
            <a:xfrm>
              <a:off x="0" y="-19050"/>
              <a:ext cx="4016970" cy="696209"/>
            </a:xfrm>
            <a:prstGeom prst="rect">
              <a:avLst/>
            </a:prstGeom>
          </p:spPr>
          <p:txBody>
            <a:bodyPr lIns="0" tIns="0" rIns="0" bIns="0" rtlCol="0" anchor="t"/>
            <a:lstStyle/>
            <a:p>
              <a:pPr algn="l">
                <a:lnSpc>
                  <a:spcPts val="3318"/>
                </a:lnSpc>
              </a:pPr>
              <a:r>
                <a:rPr lang="en-US" sz="2612" b="1">
                  <a:solidFill>
                    <a:srgbClr val="403C4E"/>
                  </a:solidFill>
                  <a:latin typeface="Merriweather Bold"/>
                  <a:ea typeface="Merriweather Bold"/>
                  <a:cs typeface="Merriweather Bold"/>
                  <a:sym typeface="Merriweather Bold"/>
                </a:rPr>
                <a:t>Internal Firewall</a:t>
              </a:r>
            </a:p>
          </p:txBody>
        </p:sp>
      </p:grpSp>
      <p:grpSp>
        <p:nvGrpSpPr>
          <p:cNvPr id="20" name="Group 20"/>
          <p:cNvGrpSpPr/>
          <p:nvPr/>
        </p:nvGrpSpPr>
        <p:grpSpPr>
          <a:xfrm>
            <a:off x="9268122" y="5066556"/>
            <a:ext cx="8176320" cy="887883"/>
            <a:chOff x="0" y="0"/>
            <a:chExt cx="10901760" cy="1183844"/>
          </a:xfrm>
        </p:grpSpPr>
        <p:sp>
          <p:nvSpPr>
            <p:cNvPr id="21" name="Freeform 21"/>
            <p:cNvSpPr/>
            <p:nvPr/>
          </p:nvSpPr>
          <p:spPr>
            <a:xfrm>
              <a:off x="0" y="0"/>
              <a:ext cx="10901760" cy="1183844"/>
            </a:xfrm>
            <a:custGeom>
              <a:avLst/>
              <a:gdLst/>
              <a:ahLst/>
              <a:cxnLst/>
              <a:rect l="l" t="t" r="r" b="b"/>
              <a:pathLst>
                <a:path w="10901760" h="1183844">
                  <a:moveTo>
                    <a:pt x="0" y="0"/>
                  </a:moveTo>
                  <a:lnTo>
                    <a:pt x="10901760" y="0"/>
                  </a:lnTo>
                  <a:lnTo>
                    <a:pt x="10901760" y="1183844"/>
                  </a:lnTo>
                  <a:lnTo>
                    <a:pt x="0" y="1183844"/>
                  </a:lnTo>
                  <a:close/>
                </a:path>
              </a:pathLst>
            </a:custGeom>
            <a:solidFill>
              <a:srgbClr val="000000">
                <a:alpha val="0"/>
              </a:srgbClr>
            </a:solidFill>
          </p:spPr>
        </p:sp>
        <p:sp>
          <p:nvSpPr>
            <p:cNvPr id="22" name="TextBox 22"/>
            <p:cNvSpPr txBox="1"/>
            <p:nvPr/>
          </p:nvSpPr>
          <p:spPr>
            <a:xfrm>
              <a:off x="0" y="-76200"/>
              <a:ext cx="10901760" cy="1260044"/>
            </a:xfrm>
            <a:prstGeom prst="rect">
              <a:avLst/>
            </a:prstGeom>
          </p:spPr>
          <p:txBody>
            <a:bodyPr lIns="0" tIns="0" rIns="0" bIns="0" rtlCol="0" anchor="t"/>
            <a:lstStyle/>
            <a:p>
              <a:pPr algn="l">
                <a:lnSpc>
                  <a:spcPts val="3479"/>
                </a:lnSpc>
              </a:pPr>
              <a:r>
                <a:rPr lang="en-US" sz="2174">
                  <a:solidFill>
                    <a:srgbClr val="403C4E"/>
                  </a:solidFill>
                  <a:latin typeface="Open Sans"/>
                  <a:ea typeface="Open Sans"/>
                  <a:cs typeface="Open Sans"/>
                  <a:sym typeface="Open Sans"/>
                </a:rPr>
                <a:t>Additional layer controlling traffic between DMZ and internal network, enforcing strict policies to protect core assets.</a:t>
              </a:r>
            </a:p>
          </p:txBody>
        </p:sp>
      </p:grpSp>
      <p:sp>
        <p:nvSpPr>
          <p:cNvPr id="23" name="Freeform 23" descr="preencoded.png"/>
          <p:cNvSpPr/>
          <p:nvPr/>
        </p:nvSpPr>
        <p:spPr>
          <a:xfrm>
            <a:off x="7701557" y="6078439"/>
            <a:ext cx="1205061" cy="1773882"/>
          </a:xfrm>
          <a:custGeom>
            <a:avLst/>
            <a:gdLst/>
            <a:ahLst/>
            <a:cxnLst/>
            <a:rect l="l" t="t" r="r" b="b"/>
            <a:pathLst>
              <a:path w="1205061" h="1773882">
                <a:moveTo>
                  <a:pt x="0" y="0"/>
                </a:moveTo>
                <a:lnTo>
                  <a:pt x="1205062" y="0"/>
                </a:lnTo>
                <a:lnTo>
                  <a:pt x="1205062" y="1773882"/>
                </a:lnTo>
                <a:lnTo>
                  <a:pt x="0" y="1773882"/>
                </a:lnTo>
                <a:lnTo>
                  <a:pt x="0" y="0"/>
                </a:lnTo>
                <a:close/>
              </a:path>
            </a:pathLst>
          </a:custGeom>
          <a:blipFill>
            <a:blip r:embed="rId7"/>
            <a:stretch>
              <a:fillRect l="-254" r="-254"/>
            </a:stretch>
          </a:blipFill>
        </p:spPr>
      </p:sp>
      <p:grpSp>
        <p:nvGrpSpPr>
          <p:cNvPr id="24" name="Group 24"/>
          <p:cNvGrpSpPr/>
          <p:nvPr/>
        </p:nvGrpSpPr>
        <p:grpSpPr>
          <a:xfrm>
            <a:off x="9268122" y="6319391"/>
            <a:ext cx="3012728" cy="507869"/>
            <a:chOff x="0" y="0"/>
            <a:chExt cx="4016970" cy="677159"/>
          </a:xfrm>
        </p:grpSpPr>
        <p:sp>
          <p:nvSpPr>
            <p:cNvPr id="25" name="Freeform 25"/>
            <p:cNvSpPr/>
            <p:nvPr/>
          </p:nvSpPr>
          <p:spPr>
            <a:xfrm>
              <a:off x="0" y="0"/>
              <a:ext cx="4016970" cy="677159"/>
            </a:xfrm>
            <a:custGeom>
              <a:avLst/>
              <a:gdLst/>
              <a:ahLst/>
              <a:cxnLst/>
              <a:rect l="l" t="t" r="r" b="b"/>
              <a:pathLst>
                <a:path w="4016970" h="677159">
                  <a:moveTo>
                    <a:pt x="0" y="0"/>
                  </a:moveTo>
                  <a:lnTo>
                    <a:pt x="4016970" y="0"/>
                  </a:lnTo>
                  <a:lnTo>
                    <a:pt x="4016970" y="677159"/>
                  </a:lnTo>
                  <a:lnTo>
                    <a:pt x="0" y="677159"/>
                  </a:lnTo>
                  <a:close/>
                </a:path>
              </a:pathLst>
            </a:custGeom>
            <a:solidFill>
              <a:srgbClr val="000000">
                <a:alpha val="0"/>
              </a:srgbClr>
            </a:solidFill>
          </p:spPr>
        </p:sp>
        <p:sp>
          <p:nvSpPr>
            <p:cNvPr id="26" name="TextBox 26"/>
            <p:cNvSpPr txBox="1"/>
            <p:nvPr/>
          </p:nvSpPr>
          <p:spPr>
            <a:xfrm>
              <a:off x="0" y="-19050"/>
              <a:ext cx="4016970" cy="696209"/>
            </a:xfrm>
            <a:prstGeom prst="rect">
              <a:avLst/>
            </a:prstGeom>
          </p:spPr>
          <p:txBody>
            <a:bodyPr lIns="0" tIns="0" rIns="0" bIns="0" rtlCol="0" anchor="t"/>
            <a:lstStyle/>
            <a:p>
              <a:pPr algn="l">
                <a:lnSpc>
                  <a:spcPts val="3318"/>
                </a:lnSpc>
              </a:pPr>
              <a:r>
                <a:rPr lang="en-US" sz="2612" b="1">
                  <a:solidFill>
                    <a:srgbClr val="403C4E"/>
                  </a:solidFill>
                  <a:latin typeface="Merriweather Bold"/>
                  <a:ea typeface="Merriweather Bold"/>
                  <a:cs typeface="Merriweather Bold"/>
                  <a:sym typeface="Merriweather Bold"/>
                </a:rPr>
                <a:t>Segmentation</a:t>
              </a:r>
            </a:p>
          </p:txBody>
        </p:sp>
      </p:grpSp>
      <p:grpSp>
        <p:nvGrpSpPr>
          <p:cNvPr id="27" name="Group 27"/>
          <p:cNvGrpSpPr/>
          <p:nvPr/>
        </p:nvGrpSpPr>
        <p:grpSpPr>
          <a:xfrm>
            <a:off x="9268122" y="6840439"/>
            <a:ext cx="8176320" cy="887883"/>
            <a:chOff x="0" y="0"/>
            <a:chExt cx="10901760" cy="1183844"/>
          </a:xfrm>
        </p:grpSpPr>
        <p:sp>
          <p:nvSpPr>
            <p:cNvPr id="28" name="Freeform 28"/>
            <p:cNvSpPr/>
            <p:nvPr/>
          </p:nvSpPr>
          <p:spPr>
            <a:xfrm>
              <a:off x="0" y="0"/>
              <a:ext cx="10901760" cy="1183844"/>
            </a:xfrm>
            <a:custGeom>
              <a:avLst/>
              <a:gdLst/>
              <a:ahLst/>
              <a:cxnLst/>
              <a:rect l="l" t="t" r="r" b="b"/>
              <a:pathLst>
                <a:path w="10901760" h="1183844">
                  <a:moveTo>
                    <a:pt x="0" y="0"/>
                  </a:moveTo>
                  <a:lnTo>
                    <a:pt x="10901760" y="0"/>
                  </a:lnTo>
                  <a:lnTo>
                    <a:pt x="10901760" y="1183844"/>
                  </a:lnTo>
                  <a:lnTo>
                    <a:pt x="0" y="1183844"/>
                  </a:lnTo>
                  <a:close/>
                </a:path>
              </a:pathLst>
            </a:custGeom>
            <a:solidFill>
              <a:srgbClr val="000000">
                <a:alpha val="0"/>
              </a:srgbClr>
            </a:solidFill>
          </p:spPr>
        </p:sp>
        <p:sp>
          <p:nvSpPr>
            <p:cNvPr id="29" name="TextBox 29"/>
            <p:cNvSpPr txBox="1"/>
            <p:nvPr/>
          </p:nvSpPr>
          <p:spPr>
            <a:xfrm>
              <a:off x="0" y="-76200"/>
              <a:ext cx="10901760" cy="1260044"/>
            </a:xfrm>
            <a:prstGeom prst="rect">
              <a:avLst/>
            </a:prstGeom>
          </p:spPr>
          <p:txBody>
            <a:bodyPr lIns="0" tIns="0" rIns="0" bIns="0" rtlCol="0" anchor="t"/>
            <a:lstStyle/>
            <a:p>
              <a:pPr algn="l">
                <a:lnSpc>
                  <a:spcPts val="3479"/>
                </a:lnSpc>
              </a:pPr>
              <a:r>
                <a:rPr lang="en-US" sz="2174">
                  <a:solidFill>
                    <a:srgbClr val="403C4E"/>
                  </a:solidFill>
                  <a:latin typeface="Open Sans"/>
                  <a:ea typeface="Open Sans"/>
                  <a:cs typeface="Open Sans"/>
                  <a:sym typeface="Open Sans"/>
                </a:rPr>
                <a:t>Proper segmentation limits lateral movement, confining potential intrusions to isolated DMZ zones.</a:t>
              </a:r>
            </a:p>
          </p:txBody>
        </p:sp>
      </p:grpSp>
      <p:sp>
        <p:nvSpPr>
          <p:cNvPr id="30" name="Freeform 30" descr="preencoded.png"/>
          <p:cNvSpPr/>
          <p:nvPr/>
        </p:nvSpPr>
        <p:spPr>
          <a:xfrm>
            <a:off x="7701557" y="7852321"/>
            <a:ext cx="1205061" cy="1773882"/>
          </a:xfrm>
          <a:custGeom>
            <a:avLst/>
            <a:gdLst/>
            <a:ahLst/>
            <a:cxnLst/>
            <a:rect l="l" t="t" r="r" b="b"/>
            <a:pathLst>
              <a:path w="1205061" h="1773882">
                <a:moveTo>
                  <a:pt x="0" y="0"/>
                </a:moveTo>
                <a:lnTo>
                  <a:pt x="1205062" y="0"/>
                </a:lnTo>
                <a:lnTo>
                  <a:pt x="1205062" y="1773883"/>
                </a:lnTo>
                <a:lnTo>
                  <a:pt x="0" y="1773883"/>
                </a:lnTo>
                <a:lnTo>
                  <a:pt x="0" y="0"/>
                </a:lnTo>
                <a:close/>
              </a:path>
            </a:pathLst>
          </a:custGeom>
          <a:blipFill>
            <a:blip r:embed="rId8"/>
            <a:stretch>
              <a:fillRect l="-254" r="-254"/>
            </a:stretch>
          </a:blipFill>
        </p:spPr>
      </p:sp>
      <p:grpSp>
        <p:nvGrpSpPr>
          <p:cNvPr id="31" name="Group 31"/>
          <p:cNvGrpSpPr/>
          <p:nvPr/>
        </p:nvGrpSpPr>
        <p:grpSpPr>
          <a:xfrm>
            <a:off x="9268122" y="8093274"/>
            <a:ext cx="4255320" cy="507869"/>
            <a:chOff x="0" y="0"/>
            <a:chExt cx="5673760" cy="677159"/>
          </a:xfrm>
        </p:grpSpPr>
        <p:sp>
          <p:nvSpPr>
            <p:cNvPr id="32" name="Freeform 32"/>
            <p:cNvSpPr/>
            <p:nvPr/>
          </p:nvSpPr>
          <p:spPr>
            <a:xfrm>
              <a:off x="0" y="0"/>
              <a:ext cx="5673759" cy="677159"/>
            </a:xfrm>
            <a:custGeom>
              <a:avLst/>
              <a:gdLst/>
              <a:ahLst/>
              <a:cxnLst/>
              <a:rect l="l" t="t" r="r" b="b"/>
              <a:pathLst>
                <a:path w="5673759" h="677159">
                  <a:moveTo>
                    <a:pt x="0" y="0"/>
                  </a:moveTo>
                  <a:lnTo>
                    <a:pt x="5673759" y="0"/>
                  </a:lnTo>
                  <a:lnTo>
                    <a:pt x="5673759" y="677159"/>
                  </a:lnTo>
                  <a:lnTo>
                    <a:pt x="0" y="677159"/>
                  </a:lnTo>
                  <a:close/>
                </a:path>
              </a:pathLst>
            </a:custGeom>
            <a:solidFill>
              <a:srgbClr val="000000">
                <a:alpha val="0"/>
              </a:srgbClr>
            </a:solidFill>
          </p:spPr>
        </p:sp>
        <p:sp>
          <p:nvSpPr>
            <p:cNvPr id="33" name="TextBox 33"/>
            <p:cNvSpPr txBox="1"/>
            <p:nvPr/>
          </p:nvSpPr>
          <p:spPr>
            <a:xfrm>
              <a:off x="0" y="-19050"/>
              <a:ext cx="5673760" cy="696209"/>
            </a:xfrm>
            <a:prstGeom prst="rect">
              <a:avLst/>
            </a:prstGeom>
          </p:spPr>
          <p:txBody>
            <a:bodyPr lIns="0" tIns="0" rIns="0" bIns="0" rtlCol="0" anchor="t"/>
            <a:lstStyle/>
            <a:p>
              <a:pPr algn="l">
                <a:lnSpc>
                  <a:spcPts val="3318"/>
                </a:lnSpc>
              </a:pPr>
              <a:r>
                <a:rPr lang="en-US" sz="2612" b="1">
                  <a:solidFill>
                    <a:srgbClr val="403C4E"/>
                  </a:solidFill>
                  <a:latin typeface="Merriweather Bold"/>
                  <a:ea typeface="Merriweather Bold"/>
                  <a:cs typeface="Merriweather Bold"/>
                  <a:sym typeface="Merriweather Bold"/>
                </a:rPr>
                <a:t>Monitoring and Logging</a:t>
              </a:r>
            </a:p>
          </p:txBody>
        </p:sp>
      </p:grpSp>
      <p:grpSp>
        <p:nvGrpSpPr>
          <p:cNvPr id="34" name="Group 34"/>
          <p:cNvGrpSpPr/>
          <p:nvPr/>
        </p:nvGrpSpPr>
        <p:grpSpPr>
          <a:xfrm>
            <a:off x="9268122" y="8614321"/>
            <a:ext cx="8176320" cy="887883"/>
            <a:chOff x="0" y="0"/>
            <a:chExt cx="10901760" cy="1183844"/>
          </a:xfrm>
        </p:grpSpPr>
        <p:sp>
          <p:nvSpPr>
            <p:cNvPr id="35" name="Freeform 35"/>
            <p:cNvSpPr/>
            <p:nvPr/>
          </p:nvSpPr>
          <p:spPr>
            <a:xfrm>
              <a:off x="0" y="0"/>
              <a:ext cx="10901760" cy="1183844"/>
            </a:xfrm>
            <a:custGeom>
              <a:avLst/>
              <a:gdLst/>
              <a:ahLst/>
              <a:cxnLst/>
              <a:rect l="l" t="t" r="r" b="b"/>
              <a:pathLst>
                <a:path w="10901760" h="1183844">
                  <a:moveTo>
                    <a:pt x="0" y="0"/>
                  </a:moveTo>
                  <a:lnTo>
                    <a:pt x="10901760" y="0"/>
                  </a:lnTo>
                  <a:lnTo>
                    <a:pt x="10901760" y="1183844"/>
                  </a:lnTo>
                  <a:lnTo>
                    <a:pt x="0" y="1183844"/>
                  </a:lnTo>
                  <a:close/>
                </a:path>
              </a:pathLst>
            </a:custGeom>
            <a:solidFill>
              <a:srgbClr val="000000">
                <a:alpha val="0"/>
              </a:srgbClr>
            </a:solidFill>
          </p:spPr>
        </p:sp>
        <p:sp>
          <p:nvSpPr>
            <p:cNvPr id="36" name="TextBox 36"/>
            <p:cNvSpPr txBox="1"/>
            <p:nvPr/>
          </p:nvSpPr>
          <p:spPr>
            <a:xfrm>
              <a:off x="0" y="-76200"/>
              <a:ext cx="10901760" cy="1260044"/>
            </a:xfrm>
            <a:prstGeom prst="rect">
              <a:avLst/>
            </a:prstGeom>
          </p:spPr>
          <p:txBody>
            <a:bodyPr lIns="0" tIns="0" rIns="0" bIns="0" rtlCol="0" anchor="t"/>
            <a:lstStyle/>
            <a:p>
              <a:pPr algn="l">
                <a:lnSpc>
                  <a:spcPts val="3479"/>
                </a:lnSpc>
              </a:pPr>
              <a:r>
                <a:rPr lang="en-US" sz="2174">
                  <a:solidFill>
                    <a:srgbClr val="403C4E"/>
                  </a:solidFill>
                  <a:latin typeface="Open Sans"/>
                  <a:ea typeface="Open Sans"/>
                  <a:cs typeface="Open Sans"/>
                  <a:sym typeface="Open Sans"/>
                </a:rPr>
                <a:t>Continuous surveillance and event logging are crucial for early threat detection within DMZ environments.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992237" y="1028700"/>
            <a:ext cx="16303526" cy="1958060"/>
            <a:chOff x="0" y="0"/>
            <a:chExt cx="21738035" cy="2610747"/>
          </a:xfrm>
        </p:grpSpPr>
        <p:sp>
          <p:nvSpPr>
            <p:cNvPr id="6" name="Freeform 6"/>
            <p:cNvSpPr/>
            <p:nvPr/>
          </p:nvSpPr>
          <p:spPr>
            <a:xfrm>
              <a:off x="0" y="0"/>
              <a:ext cx="21738034" cy="2610747"/>
            </a:xfrm>
            <a:custGeom>
              <a:avLst/>
              <a:gdLst/>
              <a:ahLst/>
              <a:cxnLst/>
              <a:rect l="l" t="t" r="r" b="b"/>
              <a:pathLst>
                <a:path w="21738034" h="2610747">
                  <a:moveTo>
                    <a:pt x="0" y="0"/>
                  </a:moveTo>
                  <a:lnTo>
                    <a:pt x="21738034" y="0"/>
                  </a:lnTo>
                  <a:lnTo>
                    <a:pt x="21738034" y="2610747"/>
                  </a:lnTo>
                  <a:lnTo>
                    <a:pt x="0" y="2610747"/>
                  </a:lnTo>
                  <a:close/>
                </a:path>
              </a:pathLst>
            </a:custGeom>
            <a:solidFill>
              <a:srgbClr val="000000">
                <a:alpha val="0"/>
              </a:srgbClr>
            </a:solidFill>
          </p:spPr>
        </p:sp>
        <p:sp>
          <p:nvSpPr>
            <p:cNvPr id="7" name="TextBox 7"/>
            <p:cNvSpPr txBox="1"/>
            <p:nvPr/>
          </p:nvSpPr>
          <p:spPr>
            <a:xfrm>
              <a:off x="0" y="-28575"/>
              <a:ext cx="21738035" cy="2639322"/>
            </a:xfrm>
            <a:prstGeom prst="rect">
              <a:avLst/>
            </a:prstGeom>
          </p:spPr>
          <p:txBody>
            <a:bodyPr lIns="0" tIns="0" rIns="0" bIns="0" rtlCol="0" anchor="t"/>
            <a:lstStyle/>
            <a:p>
              <a:pPr algn="ctr">
                <a:lnSpc>
                  <a:spcPts val="6937"/>
                </a:lnSpc>
              </a:pPr>
              <a:r>
                <a:rPr lang="en-US" sz="5562" b="1">
                  <a:solidFill>
                    <a:srgbClr val="403C4E"/>
                  </a:solidFill>
                  <a:latin typeface="Merriweather Bold"/>
                  <a:ea typeface="Merriweather Bold"/>
                  <a:cs typeface="Merriweather Bold"/>
                  <a:sym typeface="Merriweather Bold"/>
                </a:rPr>
                <a:t>Integrating Firewalls, VPNs, and DMZs: A Holistic Approach</a:t>
              </a:r>
            </a:p>
          </p:txBody>
        </p:sp>
      </p:grpSp>
      <p:grpSp>
        <p:nvGrpSpPr>
          <p:cNvPr id="8" name="Group 8"/>
          <p:cNvGrpSpPr/>
          <p:nvPr/>
        </p:nvGrpSpPr>
        <p:grpSpPr>
          <a:xfrm>
            <a:off x="1743075" y="3906441"/>
            <a:ext cx="4122539" cy="574591"/>
            <a:chOff x="0" y="0"/>
            <a:chExt cx="5496718" cy="766122"/>
          </a:xfrm>
        </p:grpSpPr>
        <p:sp>
          <p:nvSpPr>
            <p:cNvPr id="9" name="Freeform 9"/>
            <p:cNvSpPr/>
            <p:nvPr/>
          </p:nvSpPr>
          <p:spPr>
            <a:xfrm>
              <a:off x="0" y="0"/>
              <a:ext cx="5496718" cy="766122"/>
            </a:xfrm>
            <a:custGeom>
              <a:avLst/>
              <a:gdLst/>
              <a:ahLst/>
              <a:cxnLst/>
              <a:rect l="l" t="t" r="r" b="b"/>
              <a:pathLst>
                <a:path w="5496718" h="766122">
                  <a:moveTo>
                    <a:pt x="0" y="0"/>
                  </a:moveTo>
                  <a:lnTo>
                    <a:pt x="5496718" y="0"/>
                  </a:lnTo>
                  <a:lnTo>
                    <a:pt x="5496718" y="766122"/>
                  </a:lnTo>
                  <a:lnTo>
                    <a:pt x="0" y="766122"/>
                  </a:lnTo>
                  <a:close/>
                </a:path>
              </a:pathLst>
            </a:custGeom>
            <a:solidFill>
              <a:srgbClr val="000000">
                <a:alpha val="0"/>
              </a:srgbClr>
            </a:solidFill>
          </p:spPr>
        </p:sp>
        <p:sp>
          <p:nvSpPr>
            <p:cNvPr id="10" name="TextBox 10"/>
            <p:cNvSpPr txBox="1"/>
            <p:nvPr/>
          </p:nvSpPr>
          <p:spPr>
            <a:xfrm>
              <a:off x="0" y="0"/>
              <a:ext cx="5496718" cy="766122"/>
            </a:xfrm>
            <a:prstGeom prst="rect">
              <a:avLst/>
            </a:prstGeom>
          </p:spPr>
          <p:txBody>
            <a:bodyPr lIns="0" tIns="0" rIns="0" bIns="0" rtlCol="0" anchor="t"/>
            <a:lstStyle/>
            <a:p>
              <a:pPr algn="r">
                <a:lnSpc>
                  <a:spcPts val="3687"/>
                </a:lnSpc>
              </a:pPr>
              <a:r>
                <a:rPr lang="en-US" sz="2949" b="1">
                  <a:solidFill>
                    <a:srgbClr val="403C4E"/>
                  </a:solidFill>
                  <a:latin typeface="Merriweather Bold"/>
                  <a:ea typeface="Merriweather Bold"/>
                  <a:cs typeface="Merriweather Bold"/>
                  <a:sym typeface="Merriweather Bold"/>
                </a:rPr>
                <a:t>Firewall Enforcement</a:t>
              </a:r>
            </a:p>
          </p:txBody>
        </p:sp>
      </p:grpSp>
      <p:grpSp>
        <p:nvGrpSpPr>
          <p:cNvPr id="11" name="Group 11"/>
          <p:cNvGrpSpPr/>
          <p:nvPr/>
        </p:nvGrpSpPr>
        <p:grpSpPr>
          <a:xfrm>
            <a:off x="988814" y="4637739"/>
            <a:ext cx="4873378" cy="975655"/>
            <a:chOff x="0" y="0"/>
            <a:chExt cx="6497837" cy="1300874"/>
          </a:xfrm>
        </p:grpSpPr>
        <p:sp>
          <p:nvSpPr>
            <p:cNvPr id="12" name="Freeform 12"/>
            <p:cNvSpPr/>
            <p:nvPr/>
          </p:nvSpPr>
          <p:spPr>
            <a:xfrm>
              <a:off x="0" y="0"/>
              <a:ext cx="6497837" cy="1300874"/>
            </a:xfrm>
            <a:custGeom>
              <a:avLst/>
              <a:gdLst/>
              <a:ahLst/>
              <a:cxnLst/>
              <a:rect l="l" t="t" r="r" b="b"/>
              <a:pathLst>
                <a:path w="6497837" h="1300874">
                  <a:moveTo>
                    <a:pt x="0" y="0"/>
                  </a:moveTo>
                  <a:lnTo>
                    <a:pt x="6497837" y="0"/>
                  </a:lnTo>
                  <a:lnTo>
                    <a:pt x="6497837" y="1300874"/>
                  </a:lnTo>
                  <a:lnTo>
                    <a:pt x="0" y="1300874"/>
                  </a:lnTo>
                  <a:close/>
                </a:path>
              </a:pathLst>
            </a:custGeom>
            <a:solidFill>
              <a:srgbClr val="000000">
                <a:alpha val="0"/>
              </a:srgbClr>
            </a:solidFill>
          </p:spPr>
        </p:sp>
        <p:sp>
          <p:nvSpPr>
            <p:cNvPr id="13" name="TextBox 13"/>
            <p:cNvSpPr txBox="1"/>
            <p:nvPr/>
          </p:nvSpPr>
          <p:spPr>
            <a:xfrm>
              <a:off x="0" y="-95250"/>
              <a:ext cx="6497837" cy="1396124"/>
            </a:xfrm>
            <a:prstGeom prst="rect">
              <a:avLst/>
            </a:prstGeom>
          </p:spPr>
          <p:txBody>
            <a:bodyPr lIns="0" tIns="0" rIns="0" bIns="0" rtlCol="0" anchor="t"/>
            <a:lstStyle/>
            <a:p>
              <a:pPr algn="r">
                <a:lnSpc>
                  <a:spcPts val="3888"/>
                </a:lnSpc>
              </a:pPr>
              <a:r>
                <a:rPr lang="en-US" sz="2387">
                  <a:solidFill>
                    <a:srgbClr val="403C4E"/>
                  </a:solidFill>
                  <a:latin typeface="Open Sans"/>
                  <a:ea typeface="Open Sans"/>
                  <a:cs typeface="Open Sans"/>
                  <a:sym typeface="Open Sans"/>
                </a:rPr>
                <a:t>Acts as the gatekeeper enforcing policies across all network zones.</a:t>
              </a:r>
            </a:p>
          </p:txBody>
        </p:sp>
      </p:grpSp>
      <p:sp>
        <p:nvSpPr>
          <p:cNvPr id="14" name="Freeform 14" descr="preencoded.png"/>
          <p:cNvSpPr/>
          <p:nvPr/>
        </p:nvSpPr>
        <p:spPr>
          <a:xfrm>
            <a:off x="6290816" y="3459807"/>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4"/>
            <a:stretch>
              <a:fillRect/>
            </a:stretch>
          </a:blipFill>
        </p:spPr>
      </p:sp>
      <p:grpSp>
        <p:nvGrpSpPr>
          <p:cNvPr id="15" name="Group 15"/>
          <p:cNvGrpSpPr/>
          <p:nvPr/>
        </p:nvGrpSpPr>
        <p:grpSpPr>
          <a:xfrm>
            <a:off x="7783414" y="4413647"/>
            <a:ext cx="424160" cy="530275"/>
            <a:chOff x="0" y="0"/>
            <a:chExt cx="565547" cy="707033"/>
          </a:xfrm>
        </p:grpSpPr>
        <p:sp>
          <p:nvSpPr>
            <p:cNvPr id="16" name="Freeform 16"/>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17" name="TextBox 17"/>
            <p:cNvSpPr txBox="1"/>
            <p:nvPr/>
          </p:nvSpPr>
          <p:spPr>
            <a:xfrm>
              <a:off x="0" y="-123825"/>
              <a:ext cx="565547" cy="830858"/>
            </a:xfrm>
            <a:prstGeom prst="rect">
              <a:avLst/>
            </a:prstGeom>
          </p:spPr>
          <p:txBody>
            <a:bodyPr lIns="0" tIns="0" rIns="0" bIns="0" rtlCol="0" anchor="t"/>
            <a:lstStyle/>
            <a:p>
              <a:pPr algn="l">
                <a:lnSpc>
                  <a:spcPts val="5312"/>
                </a:lnSpc>
              </a:pPr>
              <a:r>
                <a:rPr lang="en-US" sz="3312" b="1">
                  <a:solidFill>
                    <a:srgbClr val="403C4E"/>
                  </a:solidFill>
                  <a:latin typeface="Merriweather Bold"/>
                  <a:ea typeface="Merriweather Bold"/>
                  <a:cs typeface="Merriweather Bold"/>
                  <a:sym typeface="Merriweather Bold"/>
                </a:rPr>
                <a:t>1</a:t>
              </a:r>
            </a:p>
          </p:txBody>
        </p:sp>
      </p:grpSp>
      <p:grpSp>
        <p:nvGrpSpPr>
          <p:cNvPr id="18" name="Group 18"/>
          <p:cNvGrpSpPr/>
          <p:nvPr/>
        </p:nvGrpSpPr>
        <p:grpSpPr>
          <a:xfrm>
            <a:off x="12422237" y="3906441"/>
            <a:ext cx="4539573" cy="574591"/>
            <a:chOff x="0" y="0"/>
            <a:chExt cx="6052765" cy="766122"/>
          </a:xfrm>
        </p:grpSpPr>
        <p:sp>
          <p:nvSpPr>
            <p:cNvPr id="19" name="Freeform 19"/>
            <p:cNvSpPr/>
            <p:nvPr/>
          </p:nvSpPr>
          <p:spPr>
            <a:xfrm>
              <a:off x="0" y="0"/>
              <a:ext cx="6052765" cy="766122"/>
            </a:xfrm>
            <a:custGeom>
              <a:avLst/>
              <a:gdLst/>
              <a:ahLst/>
              <a:cxnLst/>
              <a:rect l="l" t="t" r="r" b="b"/>
              <a:pathLst>
                <a:path w="6052765" h="766122">
                  <a:moveTo>
                    <a:pt x="0" y="0"/>
                  </a:moveTo>
                  <a:lnTo>
                    <a:pt x="6052765" y="0"/>
                  </a:lnTo>
                  <a:lnTo>
                    <a:pt x="6052765" y="766122"/>
                  </a:lnTo>
                  <a:lnTo>
                    <a:pt x="0" y="766122"/>
                  </a:lnTo>
                  <a:close/>
                </a:path>
              </a:pathLst>
            </a:custGeom>
            <a:solidFill>
              <a:srgbClr val="000000">
                <a:alpha val="0"/>
              </a:srgbClr>
            </a:solidFill>
          </p:spPr>
        </p:sp>
        <p:sp>
          <p:nvSpPr>
            <p:cNvPr id="20" name="TextBox 20"/>
            <p:cNvSpPr txBox="1"/>
            <p:nvPr/>
          </p:nvSpPr>
          <p:spPr>
            <a:xfrm>
              <a:off x="0" y="0"/>
              <a:ext cx="6052765" cy="766122"/>
            </a:xfrm>
            <a:prstGeom prst="rect">
              <a:avLst/>
            </a:prstGeom>
          </p:spPr>
          <p:txBody>
            <a:bodyPr lIns="0" tIns="0" rIns="0" bIns="0" rtlCol="0" anchor="t"/>
            <a:lstStyle/>
            <a:p>
              <a:pPr algn="l">
                <a:lnSpc>
                  <a:spcPts val="3687"/>
                </a:lnSpc>
              </a:pPr>
              <a:r>
                <a:rPr lang="en-US" sz="2949" b="1">
                  <a:solidFill>
                    <a:srgbClr val="403C4E"/>
                  </a:solidFill>
                  <a:latin typeface="Merriweather Bold"/>
                  <a:ea typeface="Merriweather Bold"/>
                  <a:cs typeface="Merriweather Bold"/>
                  <a:sym typeface="Merriweather Bold"/>
                </a:rPr>
                <a:t>Secure Remote Access</a:t>
              </a:r>
            </a:p>
          </p:txBody>
        </p:sp>
      </p:grpSp>
      <p:grpSp>
        <p:nvGrpSpPr>
          <p:cNvPr id="21" name="Group 21"/>
          <p:cNvGrpSpPr/>
          <p:nvPr/>
        </p:nvGrpSpPr>
        <p:grpSpPr>
          <a:xfrm>
            <a:off x="12425660" y="4481033"/>
            <a:ext cx="4873526" cy="1461463"/>
            <a:chOff x="0" y="0"/>
            <a:chExt cx="6498035" cy="1948617"/>
          </a:xfrm>
        </p:grpSpPr>
        <p:sp>
          <p:nvSpPr>
            <p:cNvPr id="22" name="Freeform 22"/>
            <p:cNvSpPr/>
            <p:nvPr/>
          </p:nvSpPr>
          <p:spPr>
            <a:xfrm>
              <a:off x="0" y="0"/>
              <a:ext cx="6498035" cy="1948617"/>
            </a:xfrm>
            <a:custGeom>
              <a:avLst/>
              <a:gdLst/>
              <a:ahLst/>
              <a:cxnLst/>
              <a:rect l="l" t="t" r="r" b="b"/>
              <a:pathLst>
                <a:path w="6498035" h="1948617">
                  <a:moveTo>
                    <a:pt x="0" y="0"/>
                  </a:moveTo>
                  <a:lnTo>
                    <a:pt x="6498035" y="0"/>
                  </a:lnTo>
                  <a:lnTo>
                    <a:pt x="6498035" y="1948617"/>
                  </a:lnTo>
                  <a:lnTo>
                    <a:pt x="0" y="1948617"/>
                  </a:lnTo>
                  <a:close/>
                </a:path>
              </a:pathLst>
            </a:custGeom>
            <a:solidFill>
              <a:srgbClr val="000000">
                <a:alpha val="0"/>
              </a:srgbClr>
            </a:solidFill>
          </p:spPr>
        </p:sp>
        <p:sp>
          <p:nvSpPr>
            <p:cNvPr id="23" name="TextBox 23"/>
            <p:cNvSpPr txBox="1"/>
            <p:nvPr/>
          </p:nvSpPr>
          <p:spPr>
            <a:xfrm>
              <a:off x="0" y="-95250"/>
              <a:ext cx="6498035" cy="2043867"/>
            </a:xfrm>
            <a:prstGeom prst="rect">
              <a:avLst/>
            </a:prstGeom>
          </p:spPr>
          <p:txBody>
            <a:bodyPr lIns="0" tIns="0" rIns="0" bIns="0" rtlCol="0" anchor="t"/>
            <a:lstStyle/>
            <a:p>
              <a:pPr algn="l">
                <a:lnSpc>
                  <a:spcPts val="3888"/>
                </a:lnSpc>
              </a:pPr>
              <a:r>
                <a:rPr lang="en-US" sz="2387">
                  <a:solidFill>
                    <a:srgbClr val="403C4E"/>
                  </a:solidFill>
                  <a:latin typeface="Open Sans"/>
                  <a:ea typeface="Open Sans"/>
                  <a:cs typeface="Open Sans"/>
                  <a:sym typeface="Open Sans"/>
                </a:rPr>
                <a:t>VPNs ensure encrypted connections for remote users and site links.</a:t>
              </a:r>
            </a:p>
          </p:txBody>
        </p:sp>
      </p:grpSp>
      <p:sp>
        <p:nvSpPr>
          <p:cNvPr id="24" name="Freeform 24" descr="preencoded.png"/>
          <p:cNvSpPr/>
          <p:nvPr/>
        </p:nvSpPr>
        <p:spPr>
          <a:xfrm>
            <a:off x="6290816" y="3459807"/>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5"/>
            <a:stretch>
              <a:fillRect/>
            </a:stretch>
          </a:blipFill>
        </p:spPr>
      </p:sp>
      <p:grpSp>
        <p:nvGrpSpPr>
          <p:cNvPr id="25" name="Group 25"/>
          <p:cNvGrpSpPr/>
          <p:nvPr/>
        </p:nvGrpSpPr>
        <p:grpSpPr>
          <a:xfrm>
            <a:off x="10565755" y="4899272"/>
            <a:ext cx="424160" cy="530275"/>
            <a:chOff x="0" y="0"/>
            <a:chExt cx="565547" cy="707033"/>
          </a:xfrm>
        </p:grpSpPr>
        <p:sp>
          <p:nvSpPr>
            <p:cNvPr id="26" name="Freeform 26"/>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27" name="TextBox 27"/>
            <p:cNvSpPr txBox="1"/>
            <p:nvPr/>
          </p:nvSpPr>
          <p:spPr>
            <a:xfrm>
              <a:off x="0" y="-123825"/>
              <a:ext cx="565547" cy="830858"/>
            </a:xfrm>
            <a:prstGeom prst="rect">
              <a:avLst/>
            </a:prstGeom>
          </p:spPr>
          <p:txBody>
            <a:bodyPr lIns="0" tIns="0" rIns="0" bIns="0" rtlCol="0" anchor="t"/>
            <a:lstStyle/>
            <a:p>
              <a:pPr algn="l">
                <a:lnSpc>
                  <a:spcPts val="5312"/>
                </a:lnSpc>
              </a:pPr>
              <a:r>
                <a:rPr lang="en-US" sz="3312" b="1">
                  <a:solidFill>
                    <a:srgbClr val="403C4E"/>
                  </a:solidFill>
                  <a:latin typeface="Merriweather Bold"/>
                  <a:ea typeface="Merriweather Bold"/>
                  <a:cs typeface="Merriweather Bold"/>
                  <a:sym typeface="Merriweather Bold"/>
                </a:rPr>
                <a:t>2</a:t>
              </a:r>
            </a:p>
          </p:txBody>
        </p:sp>
      </p:grpSp>
      <p:grpSp>
        <p:nvGrpSpPr>
          <p:cNvPr id="28" name="Group 28"/>
          <p:cNvGrpSpPr/>
          <p:nvPr/>
        </p:nvGrpSpPr>
        <p:grpSpPr>
          <a:xfrm>
            <a:off x="12422237" y="6745337"/>
            <a:ext cx="3544044" cy="574591"/>
            <a:chOff x="0" y="0"/>
            <a:chExt cx="4725392" cy="766122"/>
          </a:xfrm>
        </p:grpSpPr>
        <p:sp>
          <p:nvSpPr>
            <p:cNvPr id="29" name="Freeform 29"/>
            <p:cNvSpPr/>
            <p:nvPr/>
          </p:nvSpPr>
          <p:spPr>
            <a:xfrm>
              <a:off x="0" y="0"/>
              <a:ext cx="4725392" cy="766122"/>
            </a:xfrm>
            <a:custGeom>
              <a:avLst/>
              <a:gdLst/>
              <a:ahLst/>
              <a:cxnLst/>
              <a:rect l="l" t="t" r="r" b="b"/>
              <a:pathLst>
                <a:path w="4725392" h="766122">
                  <a:moveTo>
                    <a:pt x="0" y="0"/>
                  </a:moveTo>
                  <a:lnTo>
                    <a:pt x="4725392" y="0"/>
                  </a:lnTo>
                  <a:lnTo>
                    <a:pt x="4725392" y="766122"/>
                  </a:lnTo>
                  <a:lnTo>
                    <a:pt x="0" y="766122"/>
                  </a:lnTo>
                  <a:close/>
                </a:path>
              </a:pathLst>
            </a:custGeom>
            <a:solidFill>
              <a:srgbClr val="000000">
                <a:alpha val="0"/>
              </a:srgbClr>
            </a:solidFill>
          </p:spPr>
        </p:sp>
        <p:sp>
          <p:nvSpPr>
            <p:cNvPr id="30" name="TextBox 30"/>
            <p:cNvSpPr txBox="1"/>
            <p:nvPr/>
          </p:nvSpPr>
          <p:spPr>
            <a:xfrm>
              <a:off x="0" y="0"/>
              <a:ext cx="4725392" cy="766122"/>
            </a:xfrm>
            <a:prstGeom prst="rect">
              <a:avLst/>
            </a:prstGeom>
          </p:spPr>
          <p:txBody>
            <a:bodyPr lIns="0" tIns="0" rIns="0" bIns="0" rtlCol="0" anchor="t"/>
            <a:lstStyle/>
            <a:p>
              <a:pPr algn="l">
                <a:lnSpc>
                  <a:spcPts val="3687"/>
                </a:lnSpc>
              </a:pPr>
              <a:r>
                <a:rPr lang="en-US" sz="2949" b="1">
                  <a:solidFill>
                    <a:srgbClr val="403C4E"/>
                  </a:solidFill>
                  <a:latin typeface="Merriweather Bold"/>
                  <a:ea typeface="Merriweather Bold"/>
                  <a:cs typeface="Merriweather Bold"/>
                  <a:sym typeface="Merriweather Bold"/>
                </a:rPr>
                <a:t>Service Isolation</a:t>
              </a:r>
            </a:p>
          </p:txBody>
        </p:sp>
      </p:grpSp>
      <p:grpSp>
        <p:nvGrpSpPr>
          <p:cNvPr id="31" name="Group 31"/>
          <p:cNvGrpSpPr/>
          <p:nvPr/>
        </p:nvGrpSpPr>
        <p:grpSpPr>
          <a:xfrm>
            <a:off x="12422237" y="7358360"/>
            <a:ext cx="4873526" cy="1461463"/>
            <a:chOff x="0" y="0"/>
            <a:chExt cx="6498035" cy="1948617"/>
          </a:xfrm>
        </p:grpSpPr>
        <p:sp>
          <p:nvSpPr>
            <p:cNvPr id="32" name="Freeform 32"/>
            <p:cNvSpPr/>
            <p:nvPr/>
          </p:nvSpPr>
          <p:spPr>
            <a:xfrm>
              <a:off x="0" y="0"/>
              <a:ext cx="6498035" cy="1948617"/>
            </a:xfrm>
            <a:custGeom>
              <a:avLst/>
              <a:gdLst/>
              <a:ahLst/>
              <a:cxnLst/>
              <a:rect l="l" t="t" r="r" b="b"/>
              <a:pathLst>
                <a:path w="6498035" h="1948617">
                  <a:moveTo>
                    <a:pt x="0" y="0"/>
                  </a:moveTo>
                  <a:lnTo>
                    <a:pt x="6498035" y="0"/>
                  </a:lnTo>
                  <a:lnTo>
                    <a:pt x="6498035" y="1948617"/>
                  </a:lnTo>
                  <a:lnTo>
                    <a:pt x="0" y="1948617"/>
                  </a:lnTo>
                  <a:close/>
                </a:path>
              </a:pathLst>
            </a:custGeom>
            <a:solidFill>
              <a:srgbClr val="000000">
                <a:alpha val="0"/>
              </a:srgbClr>
            </a:solidFill>
          </p:spPr>
        </p:sp>
        <p:sp>
          <p:nvSpPr>
            <p:cNvPr id="33" name="TextBox 33"/>
            <p:cNvSpPr txBox="1"/>
            <p:nvPr/>
          </p:nvSpPr>
          <p:spPr>
            <a:xfrm>
              <a:off x="0" y="-95250"/>
              <a:ext cx="6498035" cy="2043867"/>
            </a:xfrm>
            <a:prstGeom prst="rect">
              <a:avLst/>
            </a:prstGeom>
          </p:spPr>
          <p:txBody>
            <a:bodyPr lIns="0" tIns="0" rIns="0" bIns="0" rtlCol="0" anchor="t"/>
            <a:lstStyle/>
            <a:p>
              <a:pPr algn="l">
                <a:lnSpc>
                  <a:spcPts val="3888"/>
                </a:lnSpc>
              </a:pPr>
              <a:r>
                <a:rPr lang="en-US" sz="2387">
                  <a:solidFill>
                    <a:srgbClr val="403C4E"/>
                  </a:solidFill>
                  <a:latin typeface="Open Sans"/>
                  <a:ea typeface="Open Sans"/>
                  <a:cs typeface="Open Sans"/>
                  <a:sym typeface="Open Sans"/>
                </a:rPr>
                <a:t>DMZ protects public services by isolating them from the internal network.</a:t>
              </a:r>
            </a:p>
          </p:txBody>
        </p:sp>
      </p:grpSp>
      <p:sp>
        <p:nvSpPr>
          <p:cNvPr id="34" name="Freeform 34" descr="preencoded.png"/>
          <p:cNvSpPr/>
          <p:nvPr/>
        </p:nvSpPr>
        <p:spPr>
          <a:xfrm>
            <a:off x="6290816" y="3459807"/>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6"/>
            <a:stretch>
              <a:fillRect/>
            </a:stretch>
          </a:blipFill>
        </p:spPr>
      </p:sp>
      <p:grpSp>
        <p:nvGrpSpPr>
          <p:cNvPr id="35" name="Group 35"/>
          <p:cNvGrpSpPr/>
          <p:nvPr/>
        </p:nvGrpSpPr>
        <p:grpSpPr>
          <a:xfrm>
            <a:off x="10080129" y="7681615"/>
            <a:ext cx="424160" cy="530275"/>
            <a:chOff x="0" y="0"/>
            <a:chExt cx="565547" cy="707033"/>
          </a:xfrm>
        </p:grpSpPr>
        <p:sp>
          <p:nvSpPr>
            <p:cNvPr id="36" name="Freeform 36"/>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37" name="TextBox 37"/>
            <p:cNvSpPr txBox="1"/>
            <p:nvPr/>
          </p:nvSpPr>
          <p:spPr>
            <a:xfrm>
              <a:off x="0" y="-123825"/>
              <a:ext cx="565547" cy="830858"/>
            </a:xfrm>
            <a:prstGeom prst="rect">
              <a:avLst/>
            </a:prstGeom>
          </p:spPr>
          <p:txBody>
            <a:bodyPr lIns="0" tIns="0" rIns="0" bIns="0" rtlCol="0" anchor="t"/>
            <a:lstStyle/>
            <a:p>
              <a:pPr algn="l">
                <a:lnSpc>
                  <a:spcPts val="5312"/>
                </a:lnSpc>
              </a:pPr>
              <a:r>
                <a:rPr lang="en-US" sz="3312" b="1">
                  <a:solidFill>
                    <a:srgbClr val="403C4E"/>
                  </a:solidFill>
                  <a:latin typeface="Merriweather Bold"/>
                  <a:ea typeface="Merriweather Bold"/>
                  <a:cs typeface="Merriweather Bold"/>
                  <a:sym typeface="Merriweather Bold"/>
                </a:rPr>
                <a:t>3</a:t>
              </a:r>
            </a:p>
          </p:txBody>
        </p:sp>
      </p:grpSp>
      <p:grpSp>
        <p:nvGrpSpPr>
          <p:cNvPr id="38" name="Group 38"/>
          <p:cNvGrpSpPr/>
          <p:nvPr/>
        </p:nvGrpSpPr>
        <p:grpSpPr>
          <a:xfrm>
            <a:off x="1028700" y="6745337"/>
            <a:ext cx="4836914" cy="574591"/>
            <a:chOff x="0" y="0"/>
            <a:chExt cx="6449218" cy="766122"/>
          </a:xfrm>
        </p:grpSpPr>
        <p:sp>
          <p:nvSpPr>
            <p:cNvPr id="39" name="Freeform 39"/>
            <p:cNvSpPr/>
            <p:nvPr/>
          </p:nvSpPr>
          <p:spPr>
            <a:xfrm>
              <a:off x="0" y="0"/>
              <a:ext cx="6449218" cy="766122"/>
            </a:xfrm>
            <a:custGeom>
              <a:avLst/>
              <a:gdLst/>
              <a:ahLst/>
              <a:cxnLst/>
              <a:rect l="l" t="t" r="r" b="b"/>
              <a:pathLst>
                <a:path w="6449218" h="766122">
                  <a:moveTo>
                    <a:pt x="0" y="0"/>
                  </a:moveTo>
                  <a:lnTo>
                    <a:pt x="6449218" y="0"/>
                  </a:lnTo>
                  <a:lnTo>
                    <a:pt x="6449218" y="766122"/>
                  </a:lnTo>
                  <a:lnTo>
                    <a:pt x="0" y="766122"/>
                  </a:lnTo>
                  <a:close/>
                </a:path>
              </a:pathLst>
            </a:custGeom>
            <a:solidFill>
              <a:srgbClr val="000000">
                <a:alpha val="0"/>
              </a:srgbClr>
            </a:solidFill>
          </p:spPr>
        </p:sp>
        <p:sp>
          <p:nvSpPr>
            <p:cNvPr id="40" name="TextBox 40"/>
            <p:cNvSpPr txBox="1"/>
            <p:nvPr/>
          </p:nvSpPr>
          <p:spPr>
            <a:xfrm>
              <a:off x="0" y="0"/>
              <a:ext cx="6449218" cy="766122"/>
            </a:xfrm>
            <a:prstGeom prst="rect">
              <a:avLst/>
            </a:prstGeom>
          </p:spPr>
          <p:txBody>
            <a:bodyPr lIns="0" tIns="0" rIns="0" bIns="0" rtlCol="0" anchor="t"/>
            <a:lstStyle/>
            <a:p>
              <a:pPr algn="r">
                <a:lnSpc>
                  <a:spcPts val="3687"/>
                </a:lnSpc>
              </a:pPr>
              <a:r>
                <a:rPr lang="en-US" sz="2949" b="1">
                  <a:solidFill>
                    <a:srgbClr val="403C4E"/>
                  </a:solidFill>
                  <a:latin typeface="Merriweather Bold"/>
                  <a:ea typeface="Merriweather Bold"/>
                  <a:cs typeface="Merriweather Bold"/>
                  <a:sym typeface="Merriweather Bold"/>
                </a:rPr>
                <a:t>Continuous Monitoring</a:t>
              </a:r>
            </a:p>
          </p:txBody>
        </p:sp>
      </p:grpSp>
      <p:grpSp>
        <p:nvGrpSpPr>
          <p:cNvPr id="41" name="Group 41"/>
          <p:cNvGrpSpPr/>
          <p:nvPr/>
        </p:nvGrpSpPr>
        <p:grpSpPr>
          <a:xfrm>
            <a:off x="992237" y="7358360"/>
            <a:ext cx="4873378" cy="1461463"/>
            <a:chOff x="0" y="0"/>
            <a:chExt cx="6497837" cy="1948617"/>
          </a:xfrm>
        </p:grpSpPr>
        <p:sp>
          <p:nvSpPr>
            <p:cNvPr id="42" name="Freeform 42"/>
            <p:cNvSpPr/>
            <p:nvPr/>
          </p:nvSpPr>
          <p:spPr>
            <a:xfrm>
              <a:off x="0" y="0"/>
              <a:ext cx="6497837" cy="1948617"/>
            </a:xfrm>
            <a:custGeom>
              <a:avLst/>
              <a:gdLst/>
              <a:ahLst/>
              <a:cxnLst/>
              <a:rect l="l" t="t" r="r" b="b"/>
              <a:pathLst>
                <a:path w="6497837" h="1948617">
                  <a:moveTo>
                    <a:pt x="0" y="0"/>
                  </a:moveTo>
                  <a:lnTo>
                    <a:pt x="6497837" y="0"/>
                  </a:lnTo>
                  <a:lnTo>
                    <a:pt x="6497837" y="1948617"/>
                  </a:lnTo>
                  <a:lnTo>
                    <a:pt x="0" y="1948617"/>
                  </a:lnTo>
                  <a:close/>
                </a:path>
              </a:pathLst>
            </a:custGeom>
            <a:solidFill>
              <a:srgbClr val="000000">
                <a:alpha val="0"/>
              </a:srgbClr>
            </a:solidFill>
          </p:spPr>
        </p:sp>
        <p:sp>
          <p:nvSpPr>
            <p:cNvPr id="43" name="TextBox 43"/>
            <p:cNvSpPr txBox="1"/>
            <p:nvPr/>
          </p:nvSpPr>
          <p:spPr>
            <a:xfrm>
              <a:off x="0" y="-95250"/>
              <a:ext cx="6497837" cy="2043867"/>
            </a:xfrm>
            <a:prstGeom prst="rect">
              <a:avLst/>
            </a:prstGeom>
          </p:spPr>
          <p:txBody>
            <a:bodyPr lIns="0" tIns="0" rIns="0" bIns="0" rtlCol="0" anchor="t"/>
            <a:lstStyle/>
            <a:p>
              <a:pPr algn="r">
                <a:lnSpc>
                  <a:spcPts val="3888"/>
                </a:lnSpc>
              </a:pPr>
              <a:r>
                <a:rPr lang="en-US" sz="2387">
                  <a:solidFill>
                    <a:srgbClr val="403C4E"/>
                  </a:solidFill>
                  <a:latin typeface="Open Sans"/>
                  <a:ea typeface="Open Sans"/>
                  <a:cs typeface="Open Sans"/>
                  <a:sym typeface="Open Sans"/>
                </a:rPr>
                <a:t>Unified logging and alerts enable swift responses to suspicious activities.</a:t>
              </a:r>
            </a:p>
          </p:txBody>
        </p:sp>
      </p:grpSp>
      <p:sp>
        <p:nvSpPr>
          <p:cNvPr id="44" name="Freeform 44" descr="preencoded.png"/>
          <p:cNvSpPr/>
          <p:nvPr/>
        </p:nvSpPr>
        <p:spPr>
          <a:xfrm>
            <a:off x="6290816" y="3459807"/>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Id7"/>
            <a:stretch>
              <a:fillRect/>
            </a:stretch>
          </a:blipFill>
        </p:spPr>
      </p:sp>
      <p:grpSp>
        <p:nvGrpSpPr>
          <p:cNvPr id="45" name="Group 45"/>
          <p:cNvGrpSpPr/>
          <p:nvPr/>
        </p:nvGrpSpPr>
        <p:grpSpPr>
          <a:xfrm>
            <a:off x="7297788" y="7195989"/>
            <a:ext cx="424160" cy="530275"/>
            <a:chOff x="0" y="0"/>
            <a:chExt cx="565547" cy="707033"/>
          </a:xfrm>
        </p:grpSpPr>
        <p:sp>
          <p:nvSpPr>
            <p:cNvPr id="46" name="Freeform 46"/>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47" name="TextBox 47"/>
            <p:cNvSpPr txBox="1"/>
            <p:nvPr/>
          </p:nvSpPr>
          <p:spPr>
            <a:xfrm>
              <a:off x="0" y="-123825"/>
              <a:ext cx="565547" cy="830858"/>
            </a:xfrm>
            <a:prstGeom prst="rect">
              <a:avLst/>
            </a:prstGeom>
          </p:spPr>
          <p:txBody>
            <a:bodyPr lIns="0" tIns="0" rIns="0" bIns="0" rtlCol="0" anchor="t"/>
            <a:lstStyle/>
            <a:p>
              <a:pPr algn="l">
                <a:lnSpc>
                  <a:spcPts val="5312"/>
                </a:lnSpc>
              </a:pPr>
              <a:r>
                <a:rPr lang="en-US" sz="3312" b="1">
                  <a:solidFill>
                    <a:srgbClr val="403C4E"/>
                  </a:solidFill>
                  <a:latin typeface="Merriweather Bold"/>
                  <a:ea typeface="Merriweather Bold"/>
                  <a:cs typeface="Merriweather Bold"/>
                  <a:sym typeface="Merriweather Bold"/>
                </a:rPr>
                <a:t>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4"/>
            <a:stretch>
              <a:fillRect l="-10" r="-10"/>
            </a:stretch>
          </a:blipFill>
        </p:spPr>
      </p:sp>
      <p:grpSp>
        <p:nvGrpSpPr>
          <p:cNvPr id="6" name="Group 6"/>
          <p:cNvGrpSpPr/>
          <p:nvPr/>
        </p:nvGrpSpPr>
        <p:grpSpPr>
          <a:xfrm>
            <a:off x="992237" y="3969969"/>
            <a:ext cx="16303526" cy="1958060"/>
            <a:chOff x="0" y="0"/>
            <a:chExt cx="21738035" cy="2610747"/>
          </a:xfrm>
        </p:grpSpPr>
        <p:sp>
          <p:nvSpPr>
            <p:cNvPr id="7" name="Freeform 7"/>
            <p:cNvSpPr/>
            <p:nvPr/>
          </p:nvSpPr>
          <p:spPr>
            <a:xfrm>
              <a:off x="0" y="0"/>
              <a:ext cx="21738034" cy="2610747"/>
            </a:xfrm>
            <a:custGeom>
              <a:avLst/>
              <a:gdLst/>
              <a:ahLst/>
              <a:cxnLst/>
              <a:rect l="l" t="t" r="r" b="b"/>
              <a:pathLst>
                <a:path w="21738034" h="2610747">
                  <a:moveTo>
                    <a:pt x="0" y="0"/>
                  </a:moveTo>
                  <a:lnTo>
                    <a:pt x="21738034" y="0"/>
                  </a:lnTo>
                  <a:lnTo>
                    <a:pt x="21738034" y="2610747"/>
                  </a:lnTo>
                  <a:lnTo>
                    <a:pt x="0" y="2610747"/>
                  </a:lnTo>
                  <a:close/>
                </a:path>
              </a:pathLst>
            </a:custGeom>
            <a:solidFill>
              <a:srgbClr val="000000">
                <a:alpha val="0"/>
              </a:srgbClr>
            </a:solidFill>
          </p:spPr>
        </p:sp>
        <p:sp>
          <p:nvSpPr>
            <p:cNvPr id="8" name="TextBox 8"/>
            <p:cNvSpPr txBox="1"/>
            <p:nvPr/>
          </p:nvSpPr>
          <p:spPr>
            <a:xfrm>
              <a:off x="0" y="-28575"/>
              <a:ext cx="21738035" cy="2639322"/>
            </a:xfrm>
            <a:prstGeom prst="rect">
              <a:avLst/>
            </a:prstGeom>
          </p:spPr>
          <p:txBody>
            <a:bodyPr lIns="0" tIns="0" rIns="0" bIns="0" rtlCol="0" anchor="t"/>
            <a:lstStyle/>
            <a:p>
              <a:pPr algn="ctr">
                <a:lnSpc>
                  <a:spcPts val="6937"/>
                </a:lnSpc>
              </a:pPr>
              <a:r>
                <a:rPr lang="en-US" sz="5562" b="1">
                  <a:solidFill>
                    <a:srgbClr val="403C4E"/>
                  </a:solidFill>
                  <a:latin typeface="Merriweather Bold"/>
                  <a:ea typeface="Merriweather Bold"/>
                  <a:cs typeface="Merriweather Bold"/>
                  <a:sym typeface="Merriweather Bold"/>
                </a:rPr>
                <a:t>Case Studies: Real-World Examples of Effective Network Security</a:t>
              </a:r>
            </a:p>
          </p:txBody>
        </p:sp>
      </p:grpSp>
      <p:grpSp>
        <p:nvGrpSpPr>
          <p:cNvPr id="9" name="Group 9"/>
          <p:cNvGrpSpPr/>
          <p:nvPr/>
        </p:nvGrpSpPr>
        <p:grpSpPr>
          <a:xfrm>
            <a:off x="951012" y="6090826"/>
            <a:ext cx="647402" cy="647403"/>
            <a:chOff x="0" y="0"/>
            <a:chExt cx="863203" cy="863203"/>
          </a:xfrm>
        </p:grpSpPr>
        <p:sp>
          <p:nvSpPr>
            <p:cNvPr id="10" name="Freeform 1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D8CC"/>
            </a:solidFill>
          </p:spPr>
        </p:sp>
        <p:sp>
          <p:nvSpPr>
            <p:cNvPr id="11" name="Freeform 1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E5BEB2"/>
            </a:solidFill>
          </p:spPr>
        </p:sp>
      </p:grpSp>
      <p:grpSp>
        <p:nvGrpSpPr>
          <p:cNvPr id="12" name="Group 12"/>
          <p:cNvGrpSpPr/>
          <p:nvPr/>
        </p:nvGrpSpPr>
        <p:grpSpPr>
          <a:xfrm>
            <a:off x="1062112" y="6148720"/>
            <a:ext cx="425202" cy="720352"/>
            <a:chOff x="0" y="0"/>
            <a:chExt cx="566937" cy="960469"/>
          </a:xfrm>
        </p:grpSpPr>
        <p:sp>
          <p:nvSpPr>
            <p:cNvPr id="13" name="Freeform 13"/>
            <p:cNvSpPr/>
            <p:nvPr/>
          </p:nvSpPr>
          <p:spPr>
            <a:xfrm>
              <a:off x="0" y="0"/>
              <a:ext cx="566937" cy="960469"/>
            </a:xfrm>
            <a:custGeom>
              <a:avLst/>
              <a:gdLst/>
              <a:ahLst/>
              <a:cxnLst/>
              <a:rect l="l" t="t" r="r" b="b"/>
              <a:pathLst>
                <a:path w="566937" h="960469">
                  <a:moveTo>
                    <a:pt x="0" y="0"/>
                  </a:moveTo>
                  <a:lnTo>
                    <a:pt x="566937" y="0"/>
                  </a:lnTo>
                  <a:lnTo>
                    <a:pt x="566937" y="960469"/>
                  </a:lnTo>
                  <a:lnTo>
                    <a:pt x="0" y="960469"/>
                  </a:lnTo>
                  <a:close/>
                </a:path>
              </a:pathLst>
            </a:custGeom>
            <a:solidFill>
              <a:srgbClr val="000000">
                <a:alpha val="0"/>
              </a:srgbClr>
            </a:solidFill>
          </p:spPr>
        </p:sp>
        <p:sp>
          <p:nvSpPr>
            <p:cNvPr id="14" name="TextBox 14"/>
            <p:cNvSpPr txBox="1"/>
            <p:nvPr/>
          </p:nvSpPr>
          <p:spPr>
            <a:xfrm>
              <a:off x="0" y="66675"/>
              <a:ext cx="566937" cy="893794"/>
            </a:xfrm>
            <a:prstGeom prst="rect">
              <a:avLst/>
            </a:prstGeom>
          </p:spPr>
          <p:txBody>
            <a:bodyPr lIns="0" tIns="0" rIns="0" bIns="0" rtlCol="0" anchor="t"/>
            <a:lstStyle/>
            <a:p>
              <a:pPr algn="ctr">
                <a:lnSpc>
                  <a:spcPts val="3712"/>
                </a:lnSpc>
              </a:pPr>
              <a:r>
                <a:rPr lang="en-US" sz="3712" b="1">
                  <a:solidFill>
                    <a:srgbClr val="403C4E"/>
                  </a:solidFill>
                  <a:latin typeface="Merriweather Bold"/>
                  <a:ea typeface="Merriweather Bold"/>
                  <a:cs typeface="Merriweather Bold"/>
                  <a:sym typeface="Merriweather Bold"/>
                </a:rPr>
                <a:t>1</a:t>
              </a:r>
            </a:p>
          </p:txBody>
        </p:sp>
      </p:grpSp>
      <p:grpSp>
        <p:nvGrpSpPr>
          <p:cNvPr id="15" name="Group 15"/>
          <p:cNvGrpSpPr/>
          <p:nvPr/>
        </p:nvGrpSpPr>
        <p:grpSpPr>
          <a:xfrm>
            <a:off x="1877170" y="6192922"/>
            <a:ext cx="4350246" cy="610580"/>
            <a:chOff x="0" y="0"/>
            <a:chExt cx="5800328" cy="814106"/>
          </a:xfrm>
        </p:grpSpPr>
        <p:sp>
          <p:nvSpPr>
            <p:cNvPr id="16" name="Freeform 16"/>
            <p:cNvSpPr/>
            <p:nvPr/>
          </p:nvSpPr>
          <p:spPr>
            <a:xfrm>
              <a:off x="0" y="0"/>
              <a:ext cx="5800329" cy="814106"/>
            </a:xfrm>
            <a:custGeom>
              <a:avLst/>
              <a:gdLst/>
              <a:ahLst/>
              <a:cxnLst/>
              <a:rect l="l" t="t" r="r" b="b"/>
              <a:pathLst>
                <a:path w="5800329" h="814106">
                  <a:moveTo>
                    <a:pt x="0" y="0"/>
                  </a:moveTo>
                  <a:lnTo>
                    <a:pt x="5800329" y="0"/>
                  </a:lnTo>
                  <a:lnTo>
                    <a:pt x="5800329" y="814106"/>
                  </a:lnTo>
                  <a:lnTo>
                    <a:pt x="0" y="814106"/>
                  </a:lnTo>
                  <a:close/>
                </a:path>
              </a:pathLst>
            </a:custGeom>
            <a:solidFill>
              <a:srgbClr val="000000">
                <a:alpha val="0"/>
              </a:srgbClr>
            </a:solidFill>
          </p:spPr>
        </p:sp>
        <p:sp>
          <p:nvSpPr>
            <p:cNvPr id="17" name="TextBox 17"/>
            <p:cNvSpPr txBox="1"/>
            <p:nvPr/>
          </p:nvSpPr>
          <p:spPr>
            <a:xfrm>
              <a:off x="0" y="-19050"/>
              <a:ext cx="5800328" cy="833156"/>
            </a:xfrm>
            <a:prstGeom prst="rect">
              <a:avLst/>
            </a:prstGeom>
          </p:spPr>
          <p:txBody>
            <a:bodyPr lIns="0" tIns="0" rIns="0" bIns="0" rtlCol="0" anchor="t"/>
            <a:lstStyle/>
            <a:p>
              <a:pPr algn="l">
                <a:lnSpc>
                  <a:spcPts val="3937"/>
                </a:lnSpc>
              </a:pPr>
              <a:r>
                <a:rPr lang="en-US" sz="3149" b="1">
                  <a:solidFill>
                    <a:srgbClr val="403C4E"/>
                  </a:solidFill>
                  <a:latin typeface="Merriweather Bold"/>
                  <a:ea typeface="Merriweather Bold"/>
                  <a:cs typeface="Merriweather Bold"/>
                  <a:sym typeface="Merriweather Bold"/>
                </a:rPr>
                <a:t>Financial Institution</a:t>
              </a:r>
            </a:p>
          </p:txBody>
        </p:sp>
      </p:grpSp>
      <p:grpSp>
        <p:nvGrpSpPr>
          <p:cNvPr id="18" name="Group 18"/>
          <p:cNvGrpSpPr/>
          <p:nvPr/>
        </p:nvGrpSpPr>
        <p:grpSpPr>
          <a:xfrm>
            <a:off x="1877170" y="6805945"/>
            <a:ext cx="4276874" cy="2671678"/>
            <a:chOff x="0" y="0"/>
            <a:chExt cx="5702498" cy="3562238"/>
          </a:xfrm>
        </p:grpSpPr>
        <p:sp>
          <p:nvSpPr>
            <p:cNvPr id="19" name="Freeform 19"/>
            <p:cNvSpPr/>
            <p:nvPr/>
          </p:nvSpPr>
          <p:spPr>
            <a:xfrm>
              <a:off x="0" y="0"/>
              <a:ext cx="5702498" cy="3562238"/>
            </a:xfrm>
            <a:custGeom>
              <a:avLst/>
              <a:gdLst/>
              <a:ahLst/>
              <a:cxnLst/>
              <a:rect l="l" t="t" r="r" b="b"/>
              <a:pathLst>
                <a:path w="5702498" h="3562238">
                  <a:moveTo>
                    <a:pt x="0" y="0"/>
                  </a:moveTo>
                  <a:lnTo>
                    <a:pt x="5702498" y="0"/>
                  </a:lnTo>
                  <a:lnTo>
                    <a:pt x="5702498" y="3562238"/>
                  </a:lnTo>
                  <a:lnTo>
                    <a:pt x="0" y="3562238"/>
                  </a:lnTo>
                  <a:close/>
                </a:path>
              </a:pathLst>
            </a:custGeom>
            <a:solidFill>
              <a:srgbClr val="000000">
                <a:alpha val="0"/>
              </a:srgbClr>
            </a:solidFill>
          </p:spPr>
        </p:sp>
        <p:sp>
          <p:nvSpPr>
            <p:cNvPr id="20" name="TextBox 20"/>
            <p:cNvSpPr txBox="1"/>
            <p:nvPr/>
          </p:nvSpPr>
          <p:spPr>
            <a:xfrm>
              <a:off x="0" y="-114300"/>
              <a:ext cx="5702498" cy="3676538"/>
            </a:xfrm>
            <a:prstGeom prst="rect">
              <a:avLst/>
            </a:prstGeom>
          </p:spPr>
          <p:txBody>
            <a:bodyPr lIns="0" tIns="0" rIns="0" bIns="0" rtlCol="0" anchor="t"/>
            <a:lstStyle/>
            <a:p>
              <a:pPr algn="l">
                <a:lnSpc>
                  <a:spcPts val="4213"/>
                </a:lnSpc>
              </a:pPr>
              <a:r>
                <a:rPr lang="en-US" sz="2587">
                  <a:solidFill>
                    <a:srgbClr val="403C4E"/>
                  </a:solidFill>
                  <a:latin typeface="Open Sans"/>
                  <a:ea typeface="Open Sans"/>
                  <a:cs typeface="Open Sans"/>
                  <a:sym typeface="Open Sans"/>
                </a:rPr>
                <a:t>Implemented multi-layer firewalls with VPN for remote branches and DMZ for customer portal, reducing breaches by 40%.</a:t>
              </a:r>
            </a:p>
          </p:txBody>
        </p:sp>
      </p:grpSp>
      <p:grpSp>
        <p:nvGrpSpPr>
          <p:cNvPr id="21" name="Group 21"/>
          <p:cNvGrpSpPr/>
          <p:nvPr/>
        </p:nvGrpSpPr>
        <p:grpSpPr>
          <a:xfrm>
            <a:off x="6503641" y="6090826"/>
            <a:ext cx="647403" cy="647403"/>
            <a:chOff x="0" y="0"/>
            <a:chExt cx="863203" cy="863203"/>
          </a:xfrm>
        </p:grpSpPr>
        <p:sp>
          <p:nvSpPr>
            <p:cNvPr id="22" name="Freeform 2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D8CC"/>
            </a:solidFill>
          </p:spPr>
        </p:sp>
        <p:sp>
          <p:nvSpPr>
            <p:cNvPr id="23" name="Freeform 2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E5BEB2"/>
            </a:solidFill>
          </p:spPr>
        </p:sp>
      </p:grpSp>
      <p:grpSp>
        <p:nvGrpSpPr>
          <p:cNvPr id="24" name="Group 24"/>
          <p:cNvGrpSpPr/>
          <p:nvPr/>
        </p:nvGrpSpPr>
        <p:grpSpPr>
          <a:xfrm>
            <a:off x="6614741" y="6148720"/>
            <a:ext cx="425203" cy="720352"/>
            <a:chOff x="0" y="0"/>
            <a:chExt cx="566937" cy="960469"/>
          </a:xfrm>
        </p:grpSpPr>
        <p:sp>
          <p:nvSpPr>
            <p:cNvPr id="25" name="Freeform 25"/>
            <p:cNvSpPr/>
            <p:nvPr/>
          </p:nvSpPr>
          <p:spPr>
            <a:xfrm>
              <a:off x="0" y="0"/>
              <a:ext cx="566937" cy="960469"/>
            </a:xfrm>
            <a:custGeom>
              <a:avLst/>
              <a:gdLst/>
              <a:ahLst/>
              <a:cxnLst/>
              <a:rect l="l" t="t" r="r" b="b"/>
              <a:pathLst>
                <a:path w="566937" h="960469">
                  <a:moveTo>
                    <a:pt x="0" y="0"/>
                  </a:moveTo>
                  <a:lnTo>
                    <a:pt x="566937" y="0"/>
                  </a:lnTo>
                  <a:lnTo>
                    <a:pt x="566937" y="960469"/>
                  </a:lnTo>
                  <a:lnTo>
                    <a:pt x="0" y="960469"/>
                  </a:lnTo>
                  <a:close/>
                </a:path>
              </a:pathLst>
            </a:custGeom>
            <a:solidFill>
              <a:srgbClr val="000000">
                <a:alpha val="0"/>
              </a:srgbClr>
            </a:solidFill>
          </p:spPr>
        </p:sp>
        <p:sp>
          <p:nvSpPr>
            <p:cNvPr id="26" name="TextBox 26"/>
            <p:cNvSpPr txBox="1"/>
            <p:nvPr/>
          </p:nvSpPr>
          <p:spPr>
            <a:xfrm>
              <a:off x="0" y="66675"/>
              <a:ext cx="566937" cy="893794"/>
            </a:xfrm>
            <a:prstGeom prst="rect">
              <a:avLst/>
            </a:prstGeom>
          </p:spPr>
          <p:txBody>
            <a:bodyPr lIns="0" tIns="0" rIns="0" bIns="0" rtlCol="0" anchor="t"/>
            <a:lstStyle/>
            <a:p>
              <a:pPr algn="ctr">
                <a:lnSpc>
                  <a:spcPts val="3712"/>
                </a:lnSpc>
              </a:pPr>
              <a:r>
                <a:rPr lang="en-US" sz="3712" b="1">
                  <a:solidFill>
                    <a:srgbClr val="403C4E"/>
                  </a:solidFill>
                  <a:latin typeface="Merriweather Bold"/>
                  <a:ea typeface="Merriweather Bold"/>
                  <a:cs typeface="Merriweather Bold"/>
                  <a:sym typeface="Merriweather Bold"/>
                </a:rPr>
                <a:t>2</a:t>
              </a:r>
            </a:p>
          </p:txBody>
        </p:sp>
      </p:grpSp>
      <p:grpSp>
        <p:nvGrpSpPr>
          <p:cNvPr id="27" name="Group 27"/>
          <p:cNvGrpSpPr/>
          <p:nvPr/>
        </p:nvGrpSpPr>
        <p:grpSpPr>
          <a:xfrm>
            <a:off x="7429797" y="6192922"/>
            <a:ext cx="4098408" cy="610580"/>
            <a:chOff x="0" y="0"/>
            <a:chExt cx="5464544" cy="814106"/>
          </a:xfrm>
        </p:grpSpPr>
        <p:sp>
          <p:nvSpPr>
            <p:cNvPr id="28" name="Freeform 28"/>
            <p:cNvSpPr/>
            <p:nvPr/>
          </p:nvSpPr>
          <p:spPr>
            <a:xfrm>
              <a:off x="0" y="0"/>
              <a:ext cx="5464544" cy="814106"/>
            </a:xfrm>
            <a:custGeom>
              <a:avLst/>
              <a:gdLst/>
              <a:ahLst/>
              <a:cxnLst/>
              <a:rect l="l" t="t" r="r" b="b"/>
              <a:pathLst>
                <a:path w="5464544" h="814106">
                  <a:moveTo>
                    <a:pt x="0" y="0"/>
                  </a:moveTo>
                  <a:lnTo>
                    <a:pt x="5464544" y="0"/>
                  </a:lnTo>
                  <a:lnTo>
                    <a:pt x="5464544" y="814106"/>
                  </a:lnTo>
                  <a:lnTo>
                    <a:pt x="0" y="814106"/>
                  </a:lnTo>
                  <a:close/>
                </a:path>
              </a:pathLst>
            </a:custGeom>
            <a:solidFill>
              <a:srgbClr val="000000">
                <a:alpha val="0"/>
              </a:srgbClr>
            </a:solidFill>
          </p:spPr>
        </p:sp>
        <p:sp>
          <p:nvSpPr>
            <p:cNvPr id="29" name="TextBox 29"/>
            <p:cNvSpPr txBox="1"/>
            <p:nvPr/>
          </p:nvSpPr>
          <p:spPr>
            <a:xfrm>
              <a:off x="0" y="-19050"/>
              <a:ext cx="5464544" cy="833156"/>
            </a:xfrm>
            <a:prstGeom prst="rect">
              <a:avLst/>
            </a:prstGeom>
          </p:spPr>
          <p:txBody>
            <a:bodyPr lIns="0" tIns="0" rIns="0" bIns="0" rtlCol="0" anchor="t"/>
            <a:lstStyle/>
            <a:p>
              <a:pPr algn="l">
                <a:lnSpc>
                  <a:spcPts val="3937"/>
                </a:lnSpc>
              </a:pPr>
              <a:r>
                <a:rPr lang="en-US" sz="3149" b="1">
                  <a:solidFill>
                    <a:srgbClr val="403C4E"/>
                  </a:solidFill>
                  <a:latin typeface="Merriweather Bold"/>
                  <a:ea typeface="Merriweather Bold"/>
                  <a:cs typeface="Merriweather Bold"/>
                  <a:sym typeface="Merriweather Bold"/>
                </a:rPr>
                <a:t>Healthcare Provider</a:t>
              </a:r>
            </a:p>
          </p:txBody>
        </p:sp>
      </p:grpSp>
      <p:grpSp>
        <p:nvGrpSpPr>
          <p:cNvPr id="30" name="Group 30"/>
          <p:cNvGrpSpPr/>
          <p:nvPr/>
        </p:nvGrpSpPr>
        <p:grpSpPr>
          <a:xfrm>
            <a:off x="7429797" y="6805945"/>
            <a:ext cx="4276874" cy="2671678"/>
            <a:chOff x="0" y="0"/>
            <a:chExt cx="5702498" cy="3562238"/>
          </a:xfrm>
        </p:grpSpPr>
        <p:sp>
          <p:nvSpPr>
            <p:cNvPr id="31" name="Freeform 31"/>
            <p:cNvSpPr/>
            <p:nvPr/>
          </p:nvSpPr>
          <p:spPr>
            <a:xfrm>
              <a:off x="0" y="0"/>
              <a:ext cx="5702498" cy="3562238"/>
            </a:xfrm>
            <a:custGeom>
              <a:avLst/>
              <a:gdLst/>
              <a:ahLst/>
              <a:cxnLst/>
              <a:rect l="l" t="t" r="r" b="b"/>
              <a:pathLst>
                <a:path w="5702498" h="3562238">
                  <a:moveTo>
                    <a:pt x="0" y="0"/>
                  </a:moveTo>
                  <a:lnTo>
                    <a:pt x="5702498" y="0"/>
                  </a:lnTo>
                  <a:lnTo>
                    <a:pt x="5702498" y="3562238"/>
                  </a:lnTo>
                  <a:lnTo>
                    <a:pt x="0" y="3562238"/>
                  </a:lnTo>
                  <a:close/>
                </a:path>
              </a:pathLst>
            </a:custGeom>
            <a:solidFill>
              <a:srgbClr val="000000">
                <a:alpha val="0"/>
              </a:srgbClr>
            </a:solidFill>
          </p:spPr>
        </p:sp>
        <p:sp>
          <p:nvSpPr>
            <p:cNvPr id="32" name="TextBox 32"/>
            <p:cNvSpPr txBox="1"/>
            <p:nvPr/>
          </p:nvSpPr>
          <p:spPr>
            <a:xfrm>
              <a:off x="0" y="-114300"/>
              <a:ext cx="5702498" cy="3676538"/>
            </a:xfrm>
            <a:prstGeom prst="rect">
              <a:avLst/>
            </a:prstGeom>
          </p:spPr>
          <p:txBody>
            <a:bodyPr lIns="0" tIns="0" rIns="0" bIns="0" rtlCol="0" anchor="t"/>
            <a:lstStyle/>
            <a:p>
              <a:pPr algn="l">
                <a:lnSpc>
                  <a:spcPts val="4213"/>
                </a:lnSpc>
              </a:pPr>
              <a:r>
                <a:rPr lang="en-US" sz="2587">
                  <a:solidFill>
                    <a:srgbClr val="403C4E"/>
                  </a:solidFill>
                  <a:latin typeface="Open Sans"/>
                  <a:ea typeface="Open Sans"/>
                  <a:cs typeface="Open Sans"/>
                  <a:sym typeface="Open Sans"/>
                </a:rPr>
                <a:t>Deployed segmented DMZs to protect sensitive patient data, combined with strict firewall policies and SSL VPN access.</a:t>
              </a:r>
            </a:p>
          </p:txBody>
        </p:sp>
      </p:grpSp>
      <p:grpSp>
        <p:nvGrpSpPr>
          <p:cNvPr id="33" name="Group 33"/>
          <p:cNvGrpSpPr/>
          <p:nvPr/>
        </p:nvGrpSpPr>
        <p:grpSpPr>
          <a:xfrm>
            <a:off x="12056269" y="6090826"/>
            <a:ext cx="647402" cy="647403"/>
            <a:chOff x="0" y="0"/>
            <a:chExt cx="863203" cy="863203"/>
          </a:xfrm>
        </p:grpSpPr>
        <p:sp>
          <p:nvSpPr>
            <p:cNvPr id="34" name="Freeform 3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D8CC"/>
            </a:solidFill>
          </p:spPr>
        </p:sp>
        <p:sp>
          <p:nvSpPr>
            <p:cNvPr id="35" name="Freeform 3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E5BEB2"/>
            </a:solidFill>
          </p:spPr>
        </p:sp>
      </p:grpSp>
      <p:grpSp>
        <p:nvGrpSpPr>
          <p:cNvPr id="36" name="Group 36"/>
          <p:cNvGrpSpPr/>
          <p:nvPr/>
        </p:nvGrpSpPr>
        <p:grpSpPr>
          <a:xfrm>
            <a:off x="12167369" y="6148720"/>
            <a:ext cx="425203" cy="720352"/>
            <a:chOff x="0" y="0"/>
            <a:chExt cx="566937" cy="960469"/>
          </a:xfrm>
        </p:grpSpPr>
        <p:sp>
          <p:nvSpPr>
            <p:cNvPr id="37" name="Freeform 37"/>
            <p:cNvSpPr/>
            <p:nvPr/>
          </p:nvSpPr>
          <p:spPr>
            <a:xfrm>
              <a:off x="0" y="0"/>
              <a:ext cx="566937" cy="960469"/>
            </a:xfrm>
            <a:custGeom>
              <a:avLst/>
              <a:gdLst/>
              <a:ahLst/>
              <a:cxnLst/>
              <a:rect l="l" t="t" r="r" b="b"/>
              <a:pathLst>
                <a:path w="566937" h="960469">
                  <a:moveTo>
                    <a:pt x="0" y="0"/>
                  </a:moveTo>
                  <a:lnTo>
                    <a:pt x="566937" y="0"/>
                  </a:lnTo>
                  <a:lnTo>
                    <a:pt x="566937" y="960469"/>
                  </a:lnTo>
                  <a:lnTo>
                    <a:pt x="0" y="960469"/>
                  </a:lnTo>
                  <a:close/>
                </a:path>
              </a:pathLst>
            </a:custGeom>
            <a:solidFill>
              <a:srgbClr val="000000">
                <a:alpha val="0"/>
              </a:srgbClr>
            </a:solidFill>
          </p:spPr>
        </p:sp>
        <p:sp>
          <p:nvSpPr>
            <p:cNvPr id="38" name="TextBox 38"/>
            <p:cNvSpPr txBox="1"/>
            <p:nvPr/>
          </p:nvSpPr>
          <p:spPr>
            <a:xfrm>
              <a:off x="0" y="66675"/>
              <a:ext cx="566937" cy="893794"/>
            </a:xfrm>
            <a:prstGeom prst="rect">
              <a:avLst/>
            </a:prstGeom>
          </p:spPr>
          <p:txBody>
            <a:bodyPr lIns="0" tIns="0" rIns="0" bIns="0" rtlCol="0" anchor="t"/>
            <a:lstStyle/>
            <a:p>
              <a:pPr algn="ctr">
                <a:lnSpc>
                  <a:spcPts val="3712"/>
                </a:lnSpc>
              </a:pPr>
              <a:r>
                <a:rPr lang="en-US" sz="3712" b="1">
                  <a:solidFill>
                    <a:srgbClr val="403C4E"/>
                  </a:solidFill>
                  <a:latin typeface="Merriweather Bold"/>
                  <a:ea typeface="Merriweather Bold"/>
                  <a:cs typeface="Merriweather Bold"/>
                  <a:sym typeface="Merriweather Bold"/>
                </a:rPr>
                <a:t>3</a:t>
              </a:r>
            </a:p>
          </p:txBody>
        </p:sp>
      </p:grpSp>
      <p:grpSp>
        <p:nvGrpSpPr>
          <p:cNvPr id="39" name="Group 39"/>
          <p:cNvGrpSpPr/>
          <p:nvPr/>
        </p:nvGrpSpPr>
        <p:grpSpPr>
          <a:xfrm>
            <a:off x="12982426" y="6192922"/>
            <a:ext cx="3544044" cy="610580"/>
            <a:chOff x="0" y="0"/>
            <a:chExt cx="4725392" cy="814106"/>
          </a:xfrm>
        </p:grpSpPr>
        <p:sp>
          <p:nvSpPr>
            <p:cNvPr id="40" name="Freeform 40"/>
            <p:cNvSpPr/>
            <p:nvPr/>
          </p:nvSpPr>
          <p:spPr>
            <a:xfrm>
              <a:off x="0" y="0"/>
              <a:ext cx="4725392" cy="814106"/>
            </a:xfrm>
            <a:custGeom>
              <a:avLst/>
              <a:gdLst/>
              <a:ahLst/>
              <a:cxnLst/>
              <a:rect l="l" t="t" r="r" b="b"/>
              <a:pathLst>
                <a:path w="4725392" h="814106">
                  <a:moveTo>
                    <a:pt x="0" y="0"/>
                  </a:moveTo>
                  <a:lnTo>
                    <a:pt x="4725392" y="0"/>
                  </a:lnTo>
                  <a:lnTo>
                    <a:pt x="4725392" y="814106"/>
                  </a:lnTo>
                  <a:lnTo>
                    <a:pt x="0" y="814106"/>
                  </a:lnTo>
                  <a:close/>
                </a:path>
              </a:pathLst>
            </a:custGeom>
            <a:solidFill>
              <a:srgbClr val="000000">
                <a:alpha val="0"/>
              </a:srgbClr>
            </a:solidFill>
          </p:spPr>
        </p:sp>
        <p:sp>
          <p:nvSpPr>
            <p:cNvPr id="41" name="TextBox 41"/>
            <p:cNvSpPr txBox="1"/>
            <p:nvPr/>
          </p:nvSpPr>
          <p:spPr>
            <a:xfrm>
              <a:off x="0" y="-19050"/>
              <a:ext cx="4725392" cy="833156"/>
            </a:xfrm>
            <a:prstGeom prst="rect">
              <a:avLst/>
            </a:prstGeom>
          </p:spPr>
          <p:txBody>
            <a:bodyPr lIns="0" tIns="0" rIns="0" bIns="0" rtlCol="0" anchor="t"/>
            <a:lstStyle/>
            <a:p>
              <a:pPr algn="l">
                <a:lnSpc>
                  <a:spcPts val="3937"/>
                </a:lnSpc>
              </a:pPr>
              <a:r>
                <a:rPr lang="en-US" sz="3149" b="1">
                  <a:solidFill>
                    <a:srgbClr val="403C4E"/>
                  </a:solidFill>
                  <a:latin typeface="Merriweather Bold"/>
                  <a:ea typeface="Merriweather Bold"/>
                  <a:cs typeface="Merriweather Bold"/>
                  <a:sym typeface="Merriweather Bold"/>
                </a:rPr>
                <a:t>Global Enterprise</a:t>
              </a:r>
            </a:p>
          </p:txBody>
        </p:sp>
      </p:grpSp>
      <p:grpSp>
        <p:nvGrpSpPr>
          <p:cNvPr id="42" name="Group 42"/>
          <p:cNvGrpSpPr/>
          <p:nvPr/>
        </p:nvGrpSpPr>
        <p:grpSpPr>
          <a:xfrm>
            <a:off x="12982426" y="6805945"/>
            <a:ext cx="4276874" cy="3205139"/>
            <a:chOff x="0" y="0"/>
            <a:chExt cx="5702498" cy="4273518"/>
          </a:xfrm>
        </p:grpSpPr>
        <p:sp>
          <p:nvSpPr>
            <p:cNvPr id="43" name="Freeform 43"/>
            <p:cNvSpPr/>
            <p:nvPr/>
          </p:nvSpPr>
          <p:spPr>
            <a:xfrm>
              <a:off x="0" y="0"/>
              <a:ext cx="5702498" cy="4273518"/>
            </a:xfrm>
            <a:custGeom>
              <a:avLst/>
              <a:gdLst/>
              <a:ahLst/>
              <a:cxnLst/>
              <a:rect l="l" t="t" r="r" b="b"/>
              <a:pathLst>
                <a:path w="5702498" h="4273518">
                  <a:moveTo>
                    <a:pt x="0" y="0"/>
                  </a:moveTo>
                  <a:lnTo>
                    <a:pt x="5702498" y="0"/>
                  </a:lnTo>
                  <a:lnTo>
                    <a:pt x="5702498" y="4273518"/>
                  </a:lnTo>
                  <a:lnTo>
                    <a:pt x="0" y="4273518"/>
                  </a:lnTo>
                  <a:close/>
                </a:path>
              </a:pathLst>
            </a:custGeom>
            <a:solidFill>
              <a:srgbClr val="000000">
                <a:alpha val="0"/>
              </a:srgbClr>
            </a:solidFill>
          </p:spPr>
        </p:sp>
        <p:sp>
          <p:nvSpPr>
            <p:cNvPr id="44" name="TextBox 44"/>
            <p:cNvSpPr txBox="1"/>
            <p:nvPr/>
          </p:nvSpPr>
          <p:spPr>
            <a:xfrm>
              <a:off x="0" y="-114300"/>
              <a:ext cx="5702498" cy="4387818"/>
            </a:xfrm>
            <a:prstGeom prst="rect">
              <a:avLst/>
            </a:prstGeom>
          </p:spPr>
          <p:txBody>
            <a:bodyPr lIns="0" tIns="0" rIns="0" bIns="0" rtlCol="0" anchor="t"/>
            <a:lstStyle/>
            <a:p>
              <a:pPr algn="l">
                <a:lnSpc>
                  <a:spcPts val="4213"/>
                </a:lnSpc>
              </a:pPr>
              <a:r>
                <a:rPr lang="en-US" sz="2587">
                  <a:solidFill>
                    <a:srgbClr val="403C4E"/>
                  </a:solidFill>
                  <a:latin typeface="Open Sans"/>
                  <a:ea typeface="Open Sans"/>
                  <a:cs typeface="Open Sans"/>
                  <a:sym typeface="Open Sans"/>
                </a:rPr>
                <a:t>Integrated next-gen firewalls with cloud VPN solutions and multi-zone DMZs enhancing threat visibility and rapid containment.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8130961" y="674489"/>
            <a:ext cx="9301575" cy="1689853"/>
            <a:chOff x="0" y="0"/>
            <a:chExt cx="12402101" cy="2253138"/>
          </a:xfrm>
        </p:grpSpPr>
        <p:sp>
          <p:nvSpPr>
            <p:cNvPr id="6" name="Freeform 6"/>
            <p:cNvSpPr/>
            <p:nvPr/>
          </p:nvSpPr>
          <p:spPr>
            <a:xfrm>
              <a:off x="0" y="0"/>
              <a:ext cx="12402100" cy="2253137"/>
            </a:xfrm>
            <a:custGeom>
              <a:avLst/>
              <a:gdLst/>
              <a:ahLst/>
              <a:cxnLst/>
              <a:rect l="l" t="t" r="r" b="b"/>
              <a:pathLst>
                <a:path w="12402100" h="2253137">
                  <a:moveTo>
                    <a:pt x="0" y="0"/>
                  </a:moveTo>
                  <a:lnTo>
                    <a:pt x="12402100" y="0"/>
                  </a:lnTo>
                  <a:lnTo>
                    <a:pt x="12402100" y="2253137"/>
                  </a:lnTo>
                  <a:lnTo>
                    <a:pt x="0" y="2253137"/>
                  </a:lnTo>
                  <a:close/>
                </a:path>
              </a:pathLst>
            </a:custGeom>
            <a:solidFill>
              <a:srgbClr val="000000">
                <a:alpha val="0"/>
              </a:srgbClr>
            </a:solidFill>
          </p:spPr>
        </p:sp>
        <p:sp>
          <p:nvSpPr>
            <p:cNvPr id="7" name="TextBox 7"/>
            <p:cNvSpPr txBox="1"/>
            <p:nvPr/>
          </p:nvSpPr>
          <p:spPr>
            <a:xfrm>
              <a:off x="0" y="-38100"/>
              <a:ext cx="12402101" cy="2291238"/>
            </a:xfrm>
            <a:prstGeom prst="rect">
              <a:avLst/>
            </a:prstGeom>
          </p:spPr>
          <p:txBody>
            <a:bodyPr lIns="0" tIns="0" rIns="0" bIns="0" rtlCol="0" anchor="t"/>
            <a:lstStyle/>
            <a:p>
              <a:pPr algn="l">
                <a:lnSpc>
                  <a:spcPts val="6000"/>
                </a:lnSpc>
              </a:pPr>
              <a:r>
                <a:rPr lang="en-US" sz="4750" b="1">
                  <a:solidFill>
                    <a:srgbClr val="403C4E"/>
                  </a:solidFill>
                  <a:latin typeface="Merriweather Bold"/>
                  <a:ea typeface="Merriweather Bold"/>
                  <a:cs typeface="Merriweather Bold"/>
                  <a:sym typeface="Merriweather Bold"/>
                </a:rPr>
                <a:t>Q&amp;A and Next Steps: Fortifying Your Defenses</a:t>
              </a:r>
            </a:p>
          </p:txBody>
        </p:sp>
      </p:grpSp>
      <p:grpSp>
        <p:nvGrpSpPr>
          <p:cNvPr id="8" name="Group 8"/>
          <p:cNvGrpSpPr/>
          <p:nvPr/>
        </p:nvGrpSpPr>
        <p:grpSpPr>
          <a:xfrm>
            <a:off x="7708701" y="2563862"/>
            <a:ext cx="559445" cy="559445"/>
            <a:chOff x="0" y="0"/>
            <a:chExt cx="745927" cy="745927"/>
          </a:xfrm>
        </p:grpSpPr>
        <p:sp>
          <p:nvSpPr>
            <p:cNvPr id="9" name="Freeform 9"/>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FFD8CC"/>
            </a:solidFill>
          </p:spPr>
        </p:sp>
        <p:sp>
          <p:nvSpPr>
            <p:cNvPr id="10" name="Freeform 10"/>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11" name="Group 11"/>
          <p:cNvGrpSpPr/>
          <p:nvPr/>
        </p:nvGrpSpPr>
        <p:grpSpPr>
          <a:xfrm>
            <a:off x="8507760" y="2652564"/>
            <a:ext cx="6073600" cy="557486"/>
            <a:chOff x="0" y="0"/>
            <a:chExt cx="8098133" cy="743314"/>
          </a:xfrm>
        </p:grpSpPr>
        <p:sp>
          <p:nvSpPr>
            <p:cNvPr id="12" name="Freeform 12"/>
            <p:cNvSpPr/>
            <p:nvPr/>
          </p:nvSpPr>
          <p:spPr>
            <a:xfrm>
              <a:off x="0" y="0"/>
              <a:ext cx="8098133" cy="743314"/>
            </a:xfrm>
            <a:custGeom>
              <a:avLst/>
              <a:gdLst/>
              <a:ahLst/>
              <a:cxnLst/>
              <a:rect l="l" t="t" r="r" b="b"/>
              <a:pathLst>
                <a:path w="8098133" h="743314">
                  <a:moveTo>
                    <a:pt x="0" y="0"/>
                  </a:moveTo>
                  <a:lnTo>
                    <a:pt x="8098133" y="0"/>
                  </a:lnTo>
                  <a:lnTo>
                    <a:pt x="8098133" y="743314"/>
                  </a:lnTo>
                  <a:lnTo>
                    <a:pt x="0" y="743314"/>
                  </a:lnTo>
                  <a:close/>
                </a:path>
              </a:pathLst>
            </a:custGeom>
            <a:solidFill>
              <a:srgbClr val="000000">
                <a:alpha val="0"/>
              </a:srgbClr>
            </a:solidFill>
          </p:spPr>
        </p:sp>
        <p:sp>
          <p:nvSpPr>
            <p:cNvPr id="13" name="TextBox 13"/>
            <p:cNvSpPr txBox="1"/>
            <p:nvPr/>
          </p:nvSpPr>
          <p:spPr>
            <a:xfrm>
              <a:off x="0" y="-19050"/>
              <a:ext cx="8098133" cy="762364"/>
            </a:xfrm>
            <a:prstGeom prst="rect">
              <a:avLst/>
            </a:prstGeom>
          </p:spPr>
          <p:txBody>
            <a:bodyPr lIns="0" tIns="0" rIns="0" bIns="0" rtlCol="0" anchor="t"/>
            <a:lstStyle/>
            <a:p>
              <a:pPr algn="l">
                <a:lnSpc>
                  <a:spcPts val="3631"/>
                </a:lnSpc>
              </a:pPr>
              <a:r>
                <a:rPr lang="en-US" sz="2874" b="1">
                  <a:solidFill>
                    <a:srgbClr val="403C4E"/>
                  </a:solidFill>
                  <a:latin typeface="Merriweather Bold"/>
                  <a:ea typeface="Merriweather Bold"/>
                  <a:cs typeface="Merriweather Bold"/>
                  <a:sym typeface="Merriweather Bold"/>
                </a:rPr>
                <a:t>Assess Current Network</a:t>
              </a:r>
            </a:p>
          </p:txBody>
        </p:sp>
      </p:grpSp>
      <p:grpSp>
        <p:nvGrpSpPr>
          <p:cNvPr id="14" name="Group 14"/>
          <p:cNvGrpSpPr/>
          <p:nvPr/>
        </p:nvGrpSpPr>
        <p:grpSpPr>
          <a:xfrm>
            <a:off x="8507760" y="3181052"/>
            <a:ext cx="8924776" cy="974198"/>
            <a:chOff x="0" y="0"/>
            <a:chExt cx="11899702" cy="1298930"/>
          </a:xfrm>
        </p:grpSpPr>
        <p:sp>
          <p:nvSpPr>
            <p:cNvPr id="15" name="Freeform 15"/>
            <p:cNvSpPr/>
            <p:nvPr/>
          </p:nvSpPr>
          <p:spPr>
            <a:xfrm>
              <a:off x="0" y="0"/>
              <a:ext cx="11899702" cy="1298931"/>
            </a:xfrm>
            <a:custGeom>
              <a:avLst/>
              <a:gdLst/>
              <a:ahLst/>
              <a:cxnLst/>
              <a:rect l="l" t="t" r="r" b="b"/>
              <a:pathLst>
                <a:path w="11899702" h="1298931">
                  <a:moveTo>
                    <a:pt x="0" y="0"/>
                  </a:moveTo>
                  <a:lnTo>
                    <a:pt x="11899702" y="0"/>
                  </a:lnTo>
                  <a:lnTo>
                    <a:pt x="11899702" y="1298931"/>
                  </a:lnTo>
                  <a:lnTo>
                    <a:pt x="0" y="1298931"/>
                  </a:lnTo>
                  <a:close/>
                </a:path>
              </a:pathLst>
            </a:custGeom>
            <a:solidFill>
              <a:srgbClr val="000000">
                <a:alpha val="0"/>
              </a:srgbClr>
            </a:solidFill>
          </p:spPr>
        </p:sp>
        <p:sp>
          <p:nvSpPr>
            <p:cNvPr id="16" name="TextBox 16"/>
            <p:cNvSpPr txBox="1"/>
            <p:nvPr/>
          </p:nvSpPr>
          <p:spPr>
            <a:xfrm>
              <a:off x="0" y="-95250"/>
              <a:ext cx="11899702" cy="1394180"/>
            </a:xfrm>
            <a:prstGeom prst="rect">
              <a:avLst/>
            </a:prstGeom>
          </p:spPr>
          <p:txBody>
            <a:bodyPr lIns="0" tIns="0" rIns="0" bIns="0" rtlCol="0" anchor="t"/>
            <a:lstStyle/>
            <a:p>
              <a:pPr algn="l">
                <a:lnSpc>
                  <a:spcPts val="3879"/>
                </a:lnSpc>
              </a:pPr>
              <a:r>
                <a:rPr lang="en-US" sz="2374">
                  <a:solidFill>
                    <a:srgbClr val="403C4E"/>
                  </a:solidFill>
                  <a:latin typeface="Open Sans"/>
                  <a:ea typeface="Open Sans"/>
                  <a:cs typeface="Open Sans"/>
                  <a:sym typeface="Open Sans"/>
                </a:rPr>
                <a:t>Conduct a comprehensive audit of existing firewall, VPN, and DMZ setups for vulnerabilities.</a:t>
              </a:r>
            </a:p>
          </p:txBody>
        </p:sp>
      </p:grpSp>
      <p:grpSp>
        <p:nvGrpSpPr>
          <p:cNvPr id="17" name="Group 17"/>
          <p:cNvGrpSpPr/>
          <p:nvPr/>
        </p:nvGrpSpPr>
        <p:grpSpPr>
          <a:xfrm>
            <a:off x="7708701" y="4446985"/>
            <a:ext cx="559445" cy="559445"/>
            <a:chOff x="0" y="0"/>
            <a:chExt cx="745927" cy="745927"/>
          </a:xfrm>
        </p:grpSpPr>
        <p:sp>
          <p:nvSpPr>
            <p:cNvPr id="18" name="Freeform 18"/>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FFD8CC"/>
            </a:solidFill>
          </p:spPr>
        </p:sp>
        <p:sp>
          <p:nvSpPr>
            <p:cNvPr id="19" name="Freeform 19"/>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20" name="Group 20"/>
          <p:cNvGrpSpPr/>
          <p:nvPr/>
        </p:nvGrpSpPr>
        <p:grpSpPr>
          <a:xfrm>
            <a:off x="8507760" y="4535686"/>
            <a:ext cx="6073600" cy="557486"/>
            <a:chOff x="0" y="0"/>
            <a:chExt cx="8098133" cy="743314"/>
          </a:xfrm>
        </p:grpSpPr>
        <p:sp>
          <p:nvSpPr>
            <p:cNvPr id="21" name="Freeform 21"/>
            <p:cNvSpPr/>
            <p:nvPr/>
          </p:nvSpPr>
          <p:spPr>
            <a:xfrm>
              <a:off x="0" y="0"/>
              <a:ext cx="8098133" cy="743314"/>
            </a:xfrm>
            <a:custGeom>
              <a:avLst/>
              <a:gdLst/>
              <a:ahLst/>
              <a:cxnLst/>
              <a:rect l="l" t="t" r="r" b="b"/>
              <a:pathLst>
                <a:path w="8098133" h="743314">
                  <a:moveTo>
                    <a:pt x="0" y="0"/>
                  </a:moveTo>
                  <a:lnTo>
                    <a:pt x="8098133" y="0"/>
                  </a:lnTo>
                  <a:lnTo>
                    <a:pt x="8098133" y="743314"/>
                  </a:lnTo>
                  <a:lnTo>
                    <a:pt x="0" y="743314"/>
                  </a:lnTo>
                  <a:close/>
                </a:path>
              </a:pathLst>
            </a:custGeom>
            <a:solidFill>
              <a:srgbClr val="000000">
                <a:alpha val="0"/>
              </a:srgbClr>
            </a:solidFill>
          </p:spPr>
        </p:sp>
        <p:sp>
          <p:nvSpPr>
            <p:cNvPr id="22" name="TextBox 22"/>
            <p:cNvSpPr txBox="1"/>
            <p:nvPr/>
          </p:nvSpPr>
          <p:spPr>
            <a:xfrm>
              <a:off x="0" y="-19050"/>
              <a:ext cx="8098133" cy="762364"/>
            </a:xfrm>
            <a:prstGeom prst="rect">
              <a:avLst/>
            </a:prstGeom>
          </p:spPr>
          <p:txBody>
            <a:bodyPr lIns="0" tIns="0" rIns="0" bIns="0" rtlCol="0" anchor="t"/>
            <a:lstStyle/>
            <a:p>
              <a:pPr algn="l">
                <a:lnSpc>
                  <a:spcPts val="3631"/>
                </a:lnSpc>
              </a:pPr>
              <a:r>
                <a:rPr lang="en-US" sz="2874" b="1">
                  <a:solidFill>
                    <a:srgbClr val="403C4E"/>
                  </a:solidFill>
                  <a:latin typeface="Merriweather Bold"/>
                  <a:ea typeface="Merriweather Bold"/>
                  <a:cs typeface="Merriweather Bold"/>
                  <a:sym typeface="Merriweather Bold"/>
                </a:rPr>
                <a:t>Implement Best Practices</a:t>
              </a:r>
            </a:p>
          </p:txBody>
        </p:sp>
      </p:grpSp>
      <p:grpSp>
        <p:nvGrpSpPr>
          <p:cNvPr id="23" name="Group 23"/>
          <p:cNvGrpSpPr/>
          <p:nvPr/>
        </p:nvGrpSpPr>
        <p:grpSpPr>
          <a:xfrm>
            <a:off x="8507760" y="5064175"/>
            <a:ext cx="8924776" cy="974198"/>
            <a:chOff x="0" y="0"/>
            <a:chExt cx="11899702" cy="1298930"/>
          </a:xfrm>
        </p:grpSpPr>
        <p:sp>
          <p:nvSpPr>
            <p:cNvPr id="24" name="Freeform 24"/>
            <p:cNvSpPr/>
            <p:nvPr/>
          </p:nvSpPr>
          <p:spPr>
            <a:xfrm>
              <a:off x="0" y="0"/>
              <a:ext cx="11899702" cy="1298931"/>
            </a:xfrm>
            <a:custGeom>
              <a:avLst/>
              <a:gdLst/>
              <a:ahLst/>
              <a:cxnLst/>
              <a:rect l="l" t="t" r="r" b="b"/>
              <a:pathLst>
                <a:path w="11899702" h="1298931">
                  <a:moveTo>
                    <a:pt x="0" y="0"/>
                  </a:moveTo>
                  <a:lnTo>
                    <a:pt x="11899702" y="0"/>
                  </a:lnTo>
                  <a:lnTo>
                    <a:pt x="11899702" y="1298931"/>
                  </a:lnTo>
                  <a:lnTo>
                    <a:pt x="0" y="1298931"/>
                  </a:lnTo>
                  <a:close/>
                </a:path>
              </a:pathLst>
            </a:custGeom>
            <a:solidFill>
              <a:srgbClr val="000000">
                <a:alpha val="0"/>
              </a:srgbClr>
            </a:solidFill>
          </p:spPr>
        </p:sp>
        <p:sp>
          <p:nvSpPr>
            <p:cNvPr id="25" name="TextBox 25"/>
            <p:cNvSpPr txBox="1"/>
            <p:nvPr/>
          </p:nvSpPr>
          <p:spPr>
            <a:xfrm>
              <a:off x="0" y="-95250"/>
              <a:ext cx="11899702" cy="1394180"/>
            </a:xfrm>
            <a:prstGeom prst="rect">
              <a:avLst/>
            </a:prstGeom>
          </p:spPr>
          <p:txBody>
            <a:bodyPr lIns="0" tIns="0" rIns="0" bIns="0" rtlCol="0" anchor="t"/>
            <a:lstStyle/>
            <a:p>
              <a:pPr algn="l">
                <a:lnSpc>
                  <a:spcPts val="3879"/>
                </a:lnSpc>
              </a:pPr>
              <a:r>
                <a:rPr lang="en-US" sz="2374">
                  <a:solidFill>
                    <a:srgbClr val="403C4E"/>
                  </a:solidFill>
                  <a:latin typeface="Open Sans"/>
                  <a:ea typeface="Open Sans"/>
                  <a:cs typeface="Open Sans"/>
                  <a:sym typeface="Open Sans"/>
                </a:rPr>
                <a:t>Apply recommended firewall rules, choose the right VPN protocols, and properly segment DMZs.</a:t>
              </a:r>
            </a:p>
          </p:txBody>
        </p:sp>
      </p:grpSp>
      <p:grpSp>
        <p:nvGrpSpPr>
          <p:cNvPr id="26" name="Group 26"/>
          <p:cNvGrpSpPr/>
          <p:nvPr/>
        </p:nvGrpSpPr>
        <p:grpSpPr>
          <a:xfrm>
            <a:off x="7708701" y="6330106"/>
            <a:ext cx="559445" cy="559445"/>
            <a:chOff x="0" y="0"/>
            <a:chExt cx="745927" cy="745927"/>
          </a:xfrm>
        </p:grpSpPr>
        <p:sp>
          <p:nvSpPr>
            <p:cNvPr id="27" name="Freeform 27"/>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FFD8CC"/>
            </a:solidFill>
          </p:spPr>
        </p:sp>
        <p:sp>
          <p:nvSpPr>
            <p:cNvPr id="28" name="Freeform 28"/>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29" name="Group 29"/>
          <p:cNvGrpSpPr/>
          <p:nvPr/>
        </p:nvGrpSpPr>
        <p:grpSpPr>
          <a:xfrm>
            <a:off x="8507760" y="6418809"/>
            <a:ext cx="3055441" cy="557486"/>
            <a:chOff x="0" y="0"/>
            <a:chExt cx="4073922" cy="743314"/>
          </a:xfrm>
        </p:grpSpPr>
        <p:sp>
          <p:nvSpPr>
            <p:cNvPr id="30" name="Freeform 30"/>
            <p:cNvSpPr/>
            <p:nvPr/>
          </p:nvSpPr>
          <p:spPr>
            <a:xfrm>
              <a:off x="0" y="0"/>
              <a:ext cx="4073922" cy="743314"/>
            </a:xfrm>
            <a:custGeom>
              <a:avLst/>
              <a:gdLst/>
              <a:ahLst/>
              <a:cxnLst/>
              <a:rect l="l" t="t" r="r" b="b"/>
              <a:pathLst>
                <a:path w="4073922" h="743314">
                  <a:moveTo>
                    <a:pt x="0" y="0"/>
                  </a:moveTo>
                  <a:lnTo>
                    <a:pt x="4073922" y="0"/>
                  </a:lnTo>
                  <a:lnTo>
                    <a:pt x="4073922" y="743314"/>
                  </a:lnTo>
                  <a:lnTo>
                    <a:pt x="0" y="743314"/>
                  </a:lnTo>
                  <a:close/>
                </a:path>
              </a:pathLst>
            </a:custGeom>
            <a:solidFill>
              <a:srgbClr val="000000">
                <a:alpha val="0"/>
              </a:srgbClr>
            </a:solidFill>
          </p:spPr>
        </p:sp>
        <p:sp>
          <p:nvSpPr>
            <p:cNvPr id="31" name="TextBox 31"/>
            <p:cNvSpPr txBox="1"/>
            <p:nvPr/>
          </p:nvSpPr>
          <p:spPr>
            <a:xfrm>
              <a:off x="0" y="-19050"/>
              <a:ext cx="4073922" cy="762364"/>
            </a:xfrm>
            <a:prstGeom prst="rect">
              <a:avLst/>
            </a:prstGeom>
          </p:spPr>
          <p:txBody>
            <a:bodyPr lIns="0" tIns="0" rIns="0" bIns="0" rtlCol="0" anchor="t"/>
            <a:lstStyle/>
            <a:p>
              <a:pPr algn="l">
                <a:lnSpc>
                  <a:spcPts val="3631"/>
                </a:lnSpc>
              </a:pPr>
              <a:r>
                <a:rPr lang="en-US" sz="2874" b="1">
                  <a:solidFill>
                    <a:srgbClr val="403C4E"/>
                  </a:solidFill>
                  <a:latin typeface="Merriweather Bold"/>
                  <a:ea typeface="Merriweather Bold"/>
                  <a:cs typeface="Merriweather Bold"/>
                  <a:sym typeface="Merriweather Bold"/>
                </a:rPr>
                <a:t>Train Teams</a:t>
              </a:r>
            </a:p>
          </p:txBody>
        </p:sp>
      </p:grpSp>
      <p:grpSp>
        <p:nvGrpSpPr>
          <p:cNvPr id="32" name="Group 32"/>
          <p:cNvGrpSpPr/>
          <p:nvPr/>
        </p:nvGrpSpPr>
        <p:grpSpPr>
          <a:xfrm>
            <a:off x="8507760" y="6947297"/>
            <a:ext cx="8924776" cy="974198"/>
            <a:chOff x="0" y="0"/>
            <a:chExt cx="11899702" cy="1298930"/>
          </a:xfrm>
        </p:grpSpPr>
        <p:sp>
          <p:nvSpPr>
            <p:cNvPr id="33" name="Freeform 33"/>
            <p:cNvSpPr/>
            <p:nvPr/>
          </p:nvSpPr>
          <p:spPr>
            <a:xfrm>
              <a:off x="0" y="0"/>
              <a:ext cx="11899702" cy="1298931"/>
            </a:xfrm>
            <a:custGeom>
              <a:avLst/>
              <a:gdLst/>
              <a:ahLst/>
              <a:cxnLst/>
              <a:rect l="l" t="t" r="r" b="b"/>
              <a:pathLst>
                <a:path w="11899702" h="1298931">
                  <a:moveTo>
                    <a:pt x="0" y="0"/>
                  </a:moveTo>
                  <a:lnTo>
                    <a:pt x="11899702" y="0"/>
                  </a:lnTo>
                  <a:lnTo>
                    <a:pt x="11899702" y="1298931"/>
                  </a:lnTo>
                  <a:lnTo>
                    <a:pt x="0" y="1298931"/>
                  </a:lnTo>
                  <a:close/>
                </a:path>
              </a:pathLst>
            </a:custGeom>
            <a:solidFill>
              <a:srgbClr val="000000">
                <a:alpha val="0"/>
              </a:srgbClr>
            </a:solidFill>
          </p:spPr>
        </p:sp>
        <p:sp>
          <p:nvSpPr>
            <p:cNvPr id="34" name="TextBox 34"/>
            <p:cNvSpPr txBox="1"/>
            <p:nvPr/>
          </p:nvSpPr>
          <p:spPr>
            <a:xfrm>
              <a:off x="0" y="-95250"/>
              <a:ext cx="11899702" cy="1394180"/>
            </a:xfrm>
            <a:prstGeom prst="rect">
              <a:avLst/>
            </a:prstGeom>
          </p:spPr>
          <p:txBody>
            <a:bodyPr lIns="0" tIns="0" rIns="0" bIns="0" rtlCol="0" anchor="t"/>
            <a:lstStyle/>
            <a:p>
              <a:pPr algn="l">
                <a:lnSpc>
                  <a:spcPts val="3879"/>
                </a:lnSpc>
              </a:pPr>
              <a:r>
                <a:rPr lang="en-US" sz="2374">
                  <a:solidFill>
                    <a:srgbClr val="403C4E"/>
                  </a:solidFill>
                  <a:latin typeface="Open Sans"/>
                  <a:ea typeface="Open Sans"/>
                  <a:cs typeface="Open Sans"/>
                  <a:sym typeface="Open Sans"/>
                </a:rPr>
                <a:t>Ensure all IT staff is trained on configuration standards and incident response procedures.</a:t>
              </a:r>
            </a:p>
          </p:txBody>
        </p:sp>
      </p:grpSp>
      <p:grpSp>
        <p:nvGrpSpPr>
          <p:cNvPr id="35" name="Group 35"/>
          <p:cNvGrpSpPr/>
          <p:nvPr/>
        </p:nvGrpSpPr>
        <p:grpSpPr>
          <a:xfrm>
            <a:off x="7708701" y="8213229"/>
            <a:ext cx="559445" cy="559445"/>
            <a:chOff x="0" y="0"/>
            <a:chExt cx="745927" cy="745927"/>
          </a:xfrm>
        </p:grpSpPr>
        <p:sp>
          <p:nvSpPr>
            <p:cNvPr id="36" name="Freeform 36"/>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FFD8CC"/>
            </a:solidFill>
          </p:spPr>
        </p:sp>
        <p:sp>
          <p:nvSpPr>
            <p:cNvPr id="37" name="Freeform 37"/>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38" name="Group 38"/>
          <p:cNvGrpSpPr/>
          <p:nvPr/>
        </p:nvGrpSpPr>
        <p:grpSpPr>
          <a:xfrm>
            <a:off x="8507760" y="8301930"/>
            <a:ext cx="5170779" cy="557486"/>
            <a:chOff x="0" y="0"/>
            <a:chExt cx="6894372" cy="743314"/>
          </a:xfrm>
        </p:grpSpPr>
        <p:sp>
          <p:nvSpPr>
            <p:cNvPr id="39" name="Freeform 39"/>
            <p:cNvSpPr/>
            <p:nvPr/>
          </p:nvSpPr>
          <p:spPr>
            <a:xfrm>
              <a:off x="0" y="0"/>
              <a:ext cx="6894372" cy="743314"/>
            </a:xfrm>
            <a:custGeom>
              <a:avLst/>
              <a:gdLst/>
              <a:ahLst/>
              <a:cxnLst/>
              <a:rect l="l" t="t" r="r" b="b"/>
              <a:pathLst>
                <a:path w="6894372" h="743314">
                  <a:moveTo>
                    <a:pt x="0" y="0"/>
                  </a:moveTo>
                  <a:lnTo>
                    <a:pt x="6894372" y="0"/>
                  </a:lnTo>
                  <a:lnTo>
                    <a:pt x="6894372" y="743314"/>
                  </a:lnTo>
                  <a:lnTo>
                    <a:pt x="0" y="743314"/>
                  </a:lnTo>
                  <a:close/>
                </a:path>
              </a:pathLst>
            </a:custGeom>
            <a:solidFill>
              <a:srgbClr val="000000">
                <a:alpha val="0"/>
              </a:srgbClr>
            </a:solidFill>
          </p:spPr>
        </p:sp>
        <p:sp>
          <p:nvSpPr>
            <p:cNvPr id="40" name="TextBox 40"/>
            <p:cNvSpPr txBox="1"/>
            <p:nvPr/>
          </p:nvSpPr>
          <p:spPr>
            <a:xfrm>
              <a:off x="0" y="-19050"/>
              <a:ext cx="6894372" cy="762364"/>
            </a:xfrm>
            <a:prstGeom prst="rect">
              <a:avLst/>
            </a:prstGeom>
          </p:spPr>
          <p:txBody>
            <a:bodyPr lIns="0" tIns="0" rIns="0" bIns="0" rtlCol="0" anchor="t"/>
            <a:lstStyle/>
            <a:p>
              <a:pPr algn="l">
                <a:lnSpc>
                  <a:spcPts val="3631"/>
                </a:lnSpc>
              </a:pPr>
              <a:r>
                <a:rPr lang="en-US" sz="2874" b="1">
                  <a:solidFill>
                    <a:srgbClr val="403C4E"/>
                  </a:solidFill>
                  <a:latin typeface="Merriweather Bold"/>
                  <a:ea typeface="Merriweather Bold"/>
                  <a:cs typeface="Merriweather Bold"/>
                  <a:sym typeface="Merriweather Bold"/>
                </a:rPr>
                <a:t>Continuous Improvement</a:t>
              </a:r>
            </a:p>
          </p:txBody>
        </p:sp>
      </p:grpSp>
      <p:grpSp>
        <p:nvGrpSpPr>
          <p:cNvPr id="41" name="Group 41"/>
          <p:cNvGrpSpPr/>
          <p:nvPr/>
        </p:nvGrpSpPr>
        <p:grpSpPr>
          <a:xfrm>
            <a:off x="8507760" y="8830419"/>
            <a:ext cx="8924776" cy="974198"/>
            <a:chOff x="0" y="0"/>
            <a:chExt cx="11899702" cy="1298930"/>
          </a:xfrm>
        </p:grpSpPr>
        <p:sp>
          <p:nvSpPr>
            <p:cNvPr id="42" name="Freeform 42"/>
            <p:cNvSpPr/>
            <p:nvPr/>
          </p:nvSpPr>
          <p:spPr>
            <a:xfrm>
              <a:off x="0" y="0"/>
              <a:ext cx="11899702" cy="1298931"/>
            </a:xfrm>
            <a:custGeom>
              <a:avLst/>
              <a:gdLst/>
              <a:ahLst/>
              <a:cxnLst/>
              <a:rect l="l" t="t" r="r" b="b"/>
              <a:pathLst>
                <a:path w="11899702" h="1298931">
                  <a:moveTo>
                    <a:pt x="0" y="0"/>
                  </a:moveTo>
                  <a:lnTo>
                    <a:pt x="11899702" y="0"/>
                  </a:lnTo>
                  <a:lnTo>
                    <a:pt x="11899702" y="1298931"/>
                  </a:lnTo>
                  <a:lnTo>
                    <a:pt x="0" y="1298931"/>
                  </a:lnTo>
                  <a:close/>
                </a:path>
              </a:pathLst>
            </a:custGeom>
            <a:solidFill>
              <a:srgbClr val="000000">
                <a:alpha val="0"/>
              </a:srgbClr>
            </a:solidFill>
          </p:spPr>
        </p:sp>
        <p:sp>
          <p:nvSpPr>
            <p:cNvPr id="43" name="TextBox 43"/>
            <p:cNvSpPr txBox="1"/>
            <p:nvPr/>
          </p:nvSpPr>
          <p:spPr>
            <a:xfrm>
              <a:off x="0" y="-95250"/>
              <a:ext cx="11899702" cy="1394180"/>
            </a:xfrm>
            <a:prstGeom prst="rect">
              <a:avLst/>
            </a:prstGeom>
          </p:spPr>
          <p:txBody>
            <a:bodyPr lIns="0" tIns="0" rIns="0" bIns="0" rtlCol="0" anchor="t"/>
            <a:lstStyle/>
            <a:p>
              <a:pPr algn="l">
                <a:lnSpc>
                  <a:spcPts val="3879"/>
                </a:lnSpc>
              </a:pPr>
              <a:r>
                <a:rPr lang="en-US" sz="2374">
                  <a:solidFill>
                    <a:srgbClr val="403C4E"/>
                  </a:solidFill>
                  <a:latin typeface="Open Sans"/>
                  <a:ea typeface="Open Sans"/>
                  <a:cs typeface="Open Sans"/>
                  <a:sym typeface="Open Sans"/>
                </a:rPr>
                <a:t>Regularly monitor, update, and test your network security architecture to stay ahead of threats.</a:t>
              </a:r>
            </a:p>
          </p:txBody>
        </p:sp>
      </p:grpSp>
      <p:sp>
        <p:nvSpPr>
          <p:cNvPr id="44" name="Freeform 44"/>
          <p:cNvSpPr/>
          <p:nvPr/>
        </p:nvSpPr>
        <p:spPr>
          <a:xfrm>
            <a:off x="-166241" y="-11015"/>
            <a:ext cx="7635329" cy="10298014"/>
          </a:xfrm>
          <a:custGeom>
            <a:avLst/>
            <a:gdLst/>
            <a:ahLst/>
            <a:cxnLst/>
            <a:rect l="l" t="t" r="r" b="b"/>
            <a:pathLst>
              <a:path w="7635329" h="10298014">
                <a:moveTo>
                  <a:pt x="0" y="0"/>
                </a:moveTo>
                <a:lnTo>
                  <a:pt x="7635328" y="0"/>
                </a:lnTo>
                <a:lnTo>
                  <a:pt x="7635328" y="10298014"/>
                </a:lnTo>
                <a:lnTo>
                  <a:pt x="0" y="10298014"/>
                </a:lnTo>
                <a:lnTo>
                  <a:pt x="0" y="0"/>
                </a:lnTo>
                <a:close/>
              </a:path>
            </a:pathLst>
          </a:custGeom>
          <a:blipFill>
            <a:blip r:embed="rId4"/>
            <a:stretch>
              <a:fillRect l="-100141" r="-100141"/>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5201294" y="196801"/>
            <a:ext cx="7885412" cy="1962075"/>
            <a:chOff x="0" y="0"/>
            <a:chExt cx="10513883" cy="2616100"/>
          </a:xfrm>
        </p:grpSpPr>
        <p:sp>
          <p:nvSpPr>
            <p:cNvPr id="6" name="Freeform 6"/>
            <p:cNvSpPr/>
            <p:nvPr/>
          </p:nvSpPr>
          <p:spPr>
            <a:xfrm>
              <a:off x="0" y="0"/>
              <a:ext cx="10513883" cy="2616100"/>
            </a:xfrm>
            <a:custGeom>
              <a:avLst/>
              <a:gdLst/>
              <a:ahLst/>
              <a:cxnLst/>
              <a:rect l="l" t="t" r="r" b="b"/>
              <a:pathLst>
                <a:path w="10513883" h="2616100">
                  <a:moveTo>
                    <a:pt x="0" y="0"/>
                  </a:moveTo>
                  <a:lnTo>
                    <a:pt x="10513883" y="0"/>
                  </a:lnTo>
                  <a:lnTo>
                    <a:pt x="10513883" y="2616100"/>
                  </a:lnTo>
                  <a:lnTo>
                    <a:pt x="0" y="2616100"/>
                  </a:lnTo>
                  <a:close/>
                </a:path>
              </a:pathLst>
            </a:custGeom>
            <a:solidFill>
              <a:srgbClr val="000000">
                <a:alpha val="0"/>
              </a:srgbClr>
            </a:solidFill>
          </p:spPr>
        </p:sp>
        <p:sp>
          <p:nvSpPr>
            <p:cNvPr id="7" name="TextBox 7"/>
            <p:cNvSpPr txBox="1"/>
            <p:nvPr/>
          </p:nvSpPr>
          <p:spPr>
            <a:xfrm>
              <a:off x="0" y="-247650"/>
              <a:ext cx="10513883" cy="2863750"/>
            </a:xfrm>
            <a:prstGeom prst="rect">
              <a:avLst/>
            </a:prstGeom>
          </p:spPr>
          <p:txBody>
            <a:bodyPr lIns="0" tIns="0" rIns="0" bIns="0" rtlCol="0" anchor="t"/>
            <a:lstStyle/>
            <a:p>
              <a:pPr algn="l">
                <a:lnSpc>
                  <a:spcPts val="14400"/>
                </a:lnSpc>
              </a:pPr>
              <a:r>
                <a:rPr lang="en-US" sz="12000" b="1">
                  <a:solidFill>
                    <a:srgbClr val="FFFFFF"/>
                  </a:solidFill>
                  <a:latin typeface="Calibri (MS) Bold"/>
                  <a:ea typeface="Calibri (MS) Bold"/>
                  <a:cs typeface="Calibri (MS) Bold"/>
                  <a:sym typeface="Calibri (MS) Bold"/>
                </a:rPr>
                <a:t>THANK YOU</a:t>
              </a:r>
            </a:p>
          </p:txBody>
        </p:sp>
      </p:grpSp>
      <p:sp>
        <p:nvSpPr>
          <p:cNvPr id="8" name="Freeform 8"/>
          <p:cNvSpPr/>
          <p:nvPr/>
        </p:nvSpPr>
        <p:spPr>
          <a:xfrm>
            <a:off x="2536476" y="2379080"/>
            <a:ext cx="10550230" cy="7907920"/>
          </a:xfrm>
          <a:custGeom>
            <a:avLst/>
            <a:gdLst/>
            <a:ahLst/>
            <a:cxnLst/>
            <a:rect l="l" t="t" r="r" b="b"/>
            <a:pathLst>
              <a:path w="10550230" h="7907920">
                <a:moveTo>
                  <a:pt x="0" y="0"/>
                </a:moveTo>
                <a:lnTo>
                  <a:pt x="10550230" y="0"/>
                </a:lnTo>
                <a:lnTo>
                  <a:pt x="10550230" y="7907920"/>
                </a:lnTo>
                <a:lnTo>
                  <a:pt x="0" y="7907920"/>
                </a:lnTo>
                <a:lnTo>
                  <a:pt x="0" y="0"/>
                </a:lnTo>
                <a:close/>
              </a:path>
            </a:pathLst>
          </a:custGeom>
          <a:blipFill>
            <a:blip r:embed="rId2"/>
            <a:stretch>
              <a:fillRect/>
            </a:stretch>
          </a:blipFill>
        </p:spPr>
      </p:sp>
      <p:grpSp>
        <p:nvGrpSpPr>
          <p:cNvPr id="9" name="Group 9"/>
          <p:cNvGrpSpPr/>
          <p:nvPr/>
        </p:nvGrpSpPr>
        <p:grpSpPr>
          <a:xfrm>
            <a:off x="8163027" y="3963766"/>
            <a:ext cx="8518105" cy="4077424"/>
            <a:chOff x="0" y="0"/>
            <a:chExt cx="11357473" cy="5436566"/>
          </a:xfrm>
        </p:grpSpPr>
        <p:sp>
          <p:nvSpPr>
            <p:cNvPr id="10" name="Freeform 10"/>
            <p:cNvSpPr/>
            <p:nvPr/>
          </p:nvSpPr>
          <p:spPr>
            <a:xfrm>
              <a:off x="0" y="0"/>
              <a:ext cx="11357473" cy="5436566"/>
            </a:xfrm>
            <a:custGeom>
              <a:avLst/>
              <a:gdLst/>
              <a:ahLst/>
              <a:cxnLst/>
              <a:rect l="l" t="t" r="r" b="b"/>
              <a:pathLst>
                <a:path w="11357473" h="5436566">
                  <a:moveTo>
                    <a:pt x="0" y="0"/>
                  </a:moveTo>
                  <a:lnTo>
                    <a:pt x="11357473" y="0"/>
                  </a:lnTo>
                  <a:lnTo>
                    <a:pt x="11357473" y="5436566"/>
                  </a:lnTo>
                  <a:lnTo>
                    <a:pt x="0" y="5436566"/>
                  </a:lnTo>
                  <a:close/>
                </a:path>
              </a:pathLst>
            </a:custGeom>
            <a:solidFill>
              <a:srgbClr val="000000">
                <a:alpha val="0"/>
              </a:srgbClr>
            </a:solidFill>
          </p:spPr>
        </p:sp>
        <p:sp>
          <p:nvSpPr>
            <p:cNvPr id="11" name="TextBox 11"/>
            <p:cNvSpPr txBox="1"/>
            <p:nvPr/>
          </p:nvSpPr>
          <p:spPr>
            <a:xfrm>
              <a:off x="0" y="-133350"/>
              <a:ext cx="11357473" cy="5569916"/>
            </a:xfrm>
            <a:prstGeom prst="rect">
              <a:avLst/>
            </a:prstGeom>
          </p:spPr>
          <p:txBody>
            <a:bodyPr lIns="0" tIns="0" rIns="0" bIns="0" rtlCol="0" anchor="t"/>
            <a:lstStyle/>
            <a:p>
              <a:pPr algn="l">
                <a:lnSpc>
                  <a:spcPts val="7439"/>
                </a:lnSpc>
              </a:pPr>
              <a:r>
                <a:rPr lang="en-US" sz="6199" b="1">
                  <a:solidFill>
                    <a:srgbClr val="FFFFFF"/>
                  </a:solidFill>
                  <a:latin typeface="Calibri (MS) Bold"/>
                  <a:ea typeface="Calibri (MS) Bold"/>
                  <a:cs typeface="Calibri (MS) Bold"/>
                  <a:sym typeface="Calibri (MS) Bold"/>
                </a:rPr>
                <a:t>Delete Your History &amp; Use VPN , DMZ, Firewall To Protect India &amp; Protect Yourself</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872660" y="1028700"/>
            <a:ext cx="9450884" cy="2650778"/>
            <a:chOff x="0" y="0"/>
            <a:chExt cx="12601178" cy="3534370"/>
          </a:xfrm>
        </p:grpSpPr>
        <p:sp>
          <p:nvSpPr>
            <p:cNvPr id="8" name="Freeform 8"/>
            <p:cNvSpPr/>
            <p:nvPr/>
          </p:nvSpPr>
          <p:spPr>
            <a:xfrm>
              <a:off x="0" y="0"/>
              <a:ext cx="12601178" cy="3534370"/>
            </a:xfrm>
            <a:custGeom>
              <a:avLst/>
              <a:gdLst/>
              <a:ahLst/>
              <a:cxnLst/>
              <a:rect l="l" t="t" r="r" b="b"/>
              <a:pathLst>
                <a:path w="12601178" h="3534370">
                  <a:moveTo>
                    <a:pt x="0" y="0"/>
                  </a:moveTo>
                  <a:lnTo>
                    <a:pt x="12601178" y="0"/>
                  </a:lnTo>
                  <a:lnTo>
                    <a:pt x="12601178" y="3534370"/>
                  </a:lnTo>
                  <a:lnTo>
                    <a:pt x="0" y="3534370"/>
                  </a:lnTo>
                  <a:close/>
                </a:path>
              </a:pathLst>
            </a:custGeom>
            <a:solidFill>
              <a:srgbClr val="000000">
                <a:alpha val="0"/>
              </a:srgbClr>
            </a:solidFill>
          </p:spPr>
        </p:sp>
        <p:sp>
          <p:nvSpPr>
            <p:cNvPr id="9" name="TextBox 9"/>
            <p:cNvSpPr txBox="1"/>
            <p:nvPr/>
          </p:nvSpPr>
          <p:spPr>
            <a:xfrm>
              <a:off x="0" y="-28575"/>
              <a:ext cx="12601178" cy="3562945"/>
            </a:xfrm>
            <a:prstGeom prst="rect">
              <a:avLst/>
            </a:prstGeom>
          </p:spPr>
          <p:txBody>
            <a:bodyPr lIns="0" tIns="0" rIns="0" bIns="0" rtlCol="0" anchor="t"/>
            <a:lstStyle/>
            <a:p>
              <a:pPr algn="l">
                <a:lnSpc>
                  <a:spcPts val="6937"/>
                </a:lnSpc>
              </a:pPr>
              <a:r>
                <a:rPr lang="en-US" sz="5562" b="1">
                  <a:solidFill>
                    <a:srgbClr val="403C4E"/>
                  </a:solidFill>
                  <a:latin typeface="Merriweather Bold"/>
                  <a:ea typeface="Merriweather Bold"/>
                  <a:cs typeface="Merriweather Bold"/>
                  <a:sym typeface="Merriweather Bold"/>
                </a:rPr>
                <a:t>Firewall Configurations, VPNs, and DMZs: Securing Your Network</a:t>
              </a:r>
            </a:p>
          </p:txBody>
        </p:sp>
      </p:grpSp>
      <p:grpSp>
        <p:nvGrpSpPr>
          <p:cNvPr id="10" name="Group 10"/>
          <p:cNvGrpSpPr/>
          <p:nvPr/>
        </p:nvGrpSpPr>
        <p:grpSpPr>
          <a:xfrm>
            <a:off x="872660" y="4103489"/>
            <a:ext cx="9450884" cy="2714625"/>
            <a:chOff x="0" y="0"/>
            <a:chExt cx="12601178" cy="3619500"/>
          </a:xfrm>
        </p:grpSpPr>
        <p:sp>
          <p:nvSpPr>
            <p:cNvPr id="11" name="Freeform 11"/>
            <p:cNvSpPr/>
            <p:nvPr/>
          </p:nvSpPr>
          <p:spPr>
            <a:xfrm>
              <a:off x="0" y="0"/>
              <a:ext cx="12601178" cy="3619500"/>
            </a:xfrm>
            <a:custGeom>
              <a:avLst/>
              <a:gdLst/>
              <a:ahLst/>
              <a:cxnLst/>
              <a:rect l="l" t="t" r="r" b="b"/>
              <a:pathLst>
                <a:path w="12601178" h="3619500">
                  <a:moveTo>
                    <a:pt x="0" y="0"/>
                  </a:moveTo>
                  <a:lnTo>
                    <a:pt x="12601178" y="0"/>
                  </a:lnTo>
                  <a:lnTo>
                    <a:pt x="12601178" y="3619500"/>
                  </a:lnTo>
                  <a:lnTo>
                    <a:pt x="0" y="3619500"/>
                  </a:lnTo>
                  <a:close/>
                </a:path>
              </a:pathLst>
            </a:custGeom>
            <a:solidFill>
              <a:srgbClr val="000000">
                <a:alpha val="0"/>
              </a:srgbClr>
            </a:solidFill>
          </p:spPr>
        </p:sp>
        <p:sp>
          <p:nvSpPr>
            <p:cNvPr id="12" name="TextBox 12"/>
            <p:cNvSpPr txBox="1"/>
            <p:nvPr/>
          </p:nvSpPr>
          <p:spPr>
            <a:xfrm>
              <a:off x="0" y="-85725"/>
              <a:ext cx="12601178" cy="3705225"/>
            </a:xfrm>
            <a:prstGeom prst="rect">
              <a:avLst/>
            </a:prstGeom>
          </p:spPr>
          <p:txBody>
            <a:bodyPr lIns="0" tIns="0" rIns="0" bIns="0" rtlCol="0" anchor="t"/>
            <a:lstStyle/>
            <a:p>
              <a:pPr algn="l">
                <a:lnSpc>
                  <a:spcPts val="3500"/>
                </a:lnSpc>
              </a:pPr>
              <a:r>
                <a:rPr lang="en-US" sz="2187">
                  <a:solidFill>
                    <a:srgbClr val="403C4E"/>
                  </a:solidFill>
                  <a:latin typeface="Open Sans"/>
                  <a:ea typeface="Open Sans"/>
                  <a:cs typeface="Open Sans"/>
                  <a:sym typeface="Open Sans"/>
                </a:rPr>
                <a:t>In today's digital landscape, securing networks against evolving cyber threats is critical. This presentation will explore key components of network security: firewall configurations, VPN technologies, and DMZ architectures. You'll gain practical insights into configuring firewalls effectively, choosing the right VPN protocols, and designing DMZs to protect public-facing services.</a:t>
              </a:r>
            </a:p>
          </p:txBody>
        </p:sp>
      </p:grpSp>
      <p:grpSp>
        <p:nvGrpSpPr>
          <p:cNvPr id="13" name="Group 13"/>
          <p:cNvGrpSpPr/>
          <p:nvPr/>
        </p:nvGrpSpPr>
        <p:grpSpPr>
          <a:xfrm>
            <a:off x="872660" y="7136160"/>
            <a:ext cx="9450884" cy="1809750"/>
            <a:chOff x="0" y="0"/>
            <a:chExt cx="12601178" cy="2413000"/>
          </a:xfrm>
        </p:grpSpPr>
        <p:sp>
          <p:nvSpPr>
            <p:cNvPr id="14" name="Freeform 14"/>
            <p:cNvSpPr/>
            <p:nvPr/>
          </p:nvSpPr>
          <p:spPr>
            <a:xfrm>
              <a:off x="0" y="0"/>
              <a:ext cx="12601178" cy="2413000"/>
            </a:xfrm>
            <a:custGeom>
              <a:avLst/>
              <a:gdLst/>
              <a:ahLst/>
              <a:cxnLst/>
              <a:rect l="l" t="t" r="r" b="b"/>
              <a:pathLst>
                <a:path w="12601178" h="2413000">
                  <a:moveTo>
                    <a:pt x="0" y="0"/>
                  </a:moveTo>
                  <a:lnTo>
                    <a:pt x="12601178" y="0"/>
                  </a:lnTo>
                  <a:lnTo>
                    <a:pt x="12601178" y="2413000"/>
                  </a:lnTo>
                  <a:lnTo>
                    <a:pt x="0" y="2413000"/>
                  </a:lnTo>
                  <a:close/>
                </a:path>
              </a:pathLst>
            </a:custGeom>
            <a:solidFill>
              <a:srgbClr val="000000">
                <a:alpha val="0"/>
              </a:srgbClr>
            </a:solidFill>
          </p:spPr>
        </p:sp>
        <p:sp>
          <p:nvSpPr>
            <p:cNvPr id="15" name="TextBox 15"/>
            <p:cNvSpPr txBox="1"/>
            <p:nvPr/>
          </p:nvSpPr>
          <p:spPr>
            <a:xfrm>
              <a:off x="0" y="-85725"/>
              <a:ext cx="12601178" cy="2498725"/>
            </a:xfrm>
            <a:prstGeom prst="rect">
              <a:avLst/>
            </a:prstGeom>
          </p:spPr>
          <p:txBody>
            <a:bodyPr lIns="0" tIns="0" rIns="0" bIns="0" rtlCol="0" anchor="t"/>
            <a:lstStyle/>
            <a:p>
              <a:pPr algn="l">
                <a:lnSpc>
                  <a:spcPts val="3500"/>
                </a:lnSpc>
              </a:pPr>
              <a:r>
                <a:rPr lang="en-US" sz="2187">
                  <a:solidFill>
                    <a:srgbClr val="403C4E"/>
                  </a:solidFill>
                  <a:latin typeface="Open Sans"/>
                  <a:ea typeface="Open Sans"/>
                  <a:cs typeface="Open Sans"/>
                  <a:sym typeface="Open Sans"/>
                </a:rPr>
                <a:t>We will also examine how these elements integrate to form a robust defense strategy, complete with real-world examples. Whether you're a network admin or security professional, this guide will enhance your understanding of enterprise-grade network protection.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1396793" y="5333053"/>
            <a:ext cx="15068298" cy="3289729"/>
            <a:chOff x="0" y="0"/>
            <a:chExt cx="20911168" cy="4565352"/>
          </a:xfrm>
        </p:grpSpPr>
        <p:sp>
          <p:nvSpPr>
            <p:cNvPr id="6" name="Freeform 6"/>
            <p:cNvSpPr/>
            <p:nvPr/>
          </p:nvSpPr>
          <p:spPr>
            <a:xfrm>
              <a:off x="0" y="0"/>
              <a:ext cx="20911169" cy="4565352"/>
            </a:xfrm>
            <a:custGeom>
              <a:avLst/>
              <a:gdLst/>
              <a:ahLst/>
              <a:cxnLst/>
              <a:rect l="l" t="t" r="r" b="b"/>
              <a:pathLst>
                <a:path w="20911169" h="4565352">
                  <a:moveTo>
                    <a:pt x="0" y="0"/>
                  </a:moveTo>
                  <a:lnTo>
                    <a:pt x="20911169" y="0"/>
                  </a:lnTo>
                  <a:lnTo>
                    <a:pt x="20911169" y="4565352"/>
                  </a:lnTo>
                  <a:lnTo>
                    <a:pt x="0" y="4565352"/>
                  </a:lnTo>
                  <a:close/>
                </a:path>
              </a:pathLst>
            </a:custGeom>
            <a:solidFill>
              <a:srgbClr val="000000">
                <a:alpha val="0"/>
              </a:srgbClr>
            </a:solidFill>
          </p:spPr>
        </p:sp>
        <p:sp>
          <p:nvSpPr>
            <p:cNvPr id="7" name="TextBox 7"/>
            <p:cNvSpPr txBox="1"/>
            <p:nvPr/>
          </p:nvSpPr>
          <p:spPr>
            <a:xfrm>
              <a:off x="0" y="-47625"/>
              <a:ext cx="20911168" cy="4612977"/>
            </a:xfrm>
            <a:prstGeom prst="rect">
              <a:avLst/>
            </a:prstGeom>
          </p:spPr>
          <p:txBody>
            <a:bodyPr lIns="0" tIns="0" rIns="0" bIns="0" rtlCol="0" anchor="ctr"/>
            <a:lstStyle/>
            <a:p>
              <a:pPr marL="572133" lvl="1" indent="-286066" algn="l">
                <a:lnSpc>
                  <a:spcPts val="3179"/>
                </a:lnSpc>
                <a:buFont typeface="Arial"/>
                <a:buChar char="•"/>
              </a:pPr>
              <a:r>
                <a:rPr lang="en-US" sz="2649">
                  <a:solidFill>
                    <a:srgbClr val="000000"/>
                  </a:solidFill>
                  <a:latin typeface="Arial"/>
                  <a:ea typeface="Arial"/>
                  <a:cs typeface="Arial"/>
                  <a:sym typeface="Arial"/>
                </a:rPr>
                <a:t>A </a:t>
              </a:r>
              <a:r>
                <a:rPr lang="en-US" sz="2649" b="1">
                  <a:solidFill>
                    <a:srgbClr val="000000"/>
                  </a:solidFill>
                  <a:latin typeface="Arial Bold"/>
                  <a:ea typeface="Arial Bold"/>
                  <a:cs typeface="Arial Bold"/>
                  <a:sym typeface="Arial Bold"/>
                </a:rPr>
                <a:t>firewall</a:t>
              </a:r>
              <a:r>
                <a:rPr lang="en-US" sz="2649">
                  <a:solidFill>
                    <a:srgbClr val="000000"/>
                  </a:solidFill>
                  <a:latin typeface="Arial"/>
                  <a:ea typeface="Arial"/>
                  <a:cs typeface="Arial"/>
                  <a:sym typeface="Arial"/>
                </a:rPr>
                <a:t> acts like a filter—letting good traffic in and keeping bad traffic out.</a:t>
              </a:r>
            </a:p>
            <a:p>
              <a:pPr algn="l">
                <a:lnSpc>
                  <a:spcPts val="3179"/>
                </a:lnSpc>
              </a:pPr>
              <a:endParaRPr lang="en-US" sz="2649">
                <a:solidFill>
                  <a:srgbClr val="000000"/>
                </a:solidFill>
                <a:latin typeface="Arial"/>
                <a:ea typeface="Arial"/>
                <a:cs typeface="Arial"/>
                <a:sym typeface="Arial"/>
              </a:endParaRPr>
            </a:p>
            <a:p>
              <a:pPr marL="572133" lvl="1" indent="-286066" algn="l">
                <a:lnSpc>
                  <a:spcPts val="3179"/>
                </a:lnSpc>
                <a:buFont typeface="Arial"/>
                <a:buChar char="•"/>
              </a:pPr>
              <a:r>
                <a:rPr lang="en-US" sz="2649">
                  <a:solidFill>
                    <a:srgbClr val="000000"/>
                  </a:solidFill>
                  <a:latin typeface="Arial"/>
                  <a:ea typeface="Arial"/>
                  <a:cs typeface="Arial"/>
                  <a:sym typeface="Arial"/>
                </a:rPr>
                <a:t>A </a:t>
              </a:r>
              <a:r>
                <a:rPr lang="en-US" sz="2649" b="1">
                  <a:solidFill>
                    <a:srgbClr val="000000"/>
                  </a:solidFill>
                  <a:latin typeface="Arial Bold"/>
                  <a:ea typeface="Arial Bold"/>
                  <a:cs typeface="Arial Bold"/>
                  <a:sym typeface="Arial Bold"/>
                </a:rPr>
                <a:t>VPN</a:t>
              </a:r>
              <a:r>
                <a:rPr lang="en-US" sz="2649">
                  <a:solidFill>
                    <a:srgbClr val="000000"/>
                  </a:solidFill>
                  <a:latin typeface="Arial"/>
                  <a:ea typeface="Arial"/>
                  <a:cs typeface="Arial"/>
                  <a:sym typeface="Arial"/>
                </a:rPr>
                <a:t> wraps your data in encryption, so it can travel safely over the internet.</a:t>
              </a:r>
            </a:p>
            <a:p>
              <a:pPr algn="l">
                <a:lnSpc>
                  <a:spcPts val="3179"/>
                </a:lnSpc>
              </a:pPr>
              <a:endParaRPr lang="en-US" sz="2649">
                <a:solidFill>
                  <a:srgbClr val="000000"/>
                </a:solidFill>
                <a:latin typeface="Arial"/>
                <a:ea typeface="Arial"/>
                <a:cs typeface="Arial"/>
                <a:sym typeface="Arial"/>
              </a:endParaRPr>
            </a:p>
            <a:p>
              <a:pPr marL="572133" lvl="1" indent="-286066" algn="l">
                <a:lnSpc>
                  <a:spcPts val="3179"/>
                </a:lnSpc>
                <a:buFont typeface="Arial"/>
                <a:buChar char="•"/>
              </a:pPr>
              <a:r>
                <a:rPr lang="en-US" sz="2649">
                  <a:solidFill>
                    <a:srgbClr val="000000"/>
                  </a:solidFill>
                  <a:latin typeface="Arial"/>
                  <a:ea typeface="Arial"/>
                  <a:cs typeface="Arial"/>
                  <a:sym typeface="Arial"/>
                </a:rPr>
                <a:t>A </a:t>
              </a:r>
              <a:r>
                <a:rPr lang="en-US" sz="2649" b="1">
                  <a:solidFill>
                    <a:srgbClr val="000000"/>
                  </a:solidFill>
                  <a:latin typeface="Arial Bold"/>
                  <a:ea typeface="Arial Bold"/>
                  <a:cs typeface="Arial Bold"/>
                  <a:sym typeface="Arial Bold"/>
                </a:rPr>
                <a:t>DMZ</a:t>
              </a:r>
              <a:r>
                <a:rPr lang="en-US" sz="2649">
                  <a:solidFill>
                    <a:srgbClr val="000000"/>
                  </a:solidFill>
                  <a:latin typeface="Arial"/>
                  <a:ea typeface="Arial"/>
                  <a:cs typeface="Arial"/>
                  <a:sym typeface="Arial"/>
                </a:rPr>
                <a:t> is a small, separate zone for public-facing servers; if one of them gets hit, your private network stays protected. Together, these tools create layers of defense that keep hackers away while still letting your users work and share information.</a:t>
              </a:r>
            </a:p>
          </p:txBody>
        </p:sp>
      </p:grpSp>
      <p:sp>
        <p:nvSpPr>
          <p:cNvPr id="8" name="Freeform 8" descr="Lock"/>
          <p:cNvSpPr/>
          <p:nvPr/>
        </p:nvSpPr>
        <p:spPr>
          <a:xfrm>
            <a:off x="1197943" y="1329126"/>
            <a:ext cx="3023162" cy="3023162"/>
          </a:xfrm>
          <a:custGeom>
            <a:avLst/>
            <a:gdLst/>
            <a:ahLst/>
            <a:cxnLst/>
            <a:rect l="l" t="t" r="r" b="b"/>
            <a:pathLst>
              <a:path w="3023162" h="3023162">
                <a:moveTo>
                  <a:pt x="0" y="0"/>
                </a:moveTo>
                <a:lnTo>
                  <a:pt x="3023161" y="0"/>
                </a:lnTo>
                <a:lnTo>
                  <a:pt x="3023161" y="3023162"/>
                </a:lnTo>
                <a:lnTo>
                  <a:pt x="0" y="3023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221104" y="2595652"/>
            <a:ext cx="12243987" cy="1325775"/>
          </a:xfrm>
          <a:prstGeom prst="rect">
            <a:avLst/>
          </a:prstGeom>
        </p:spPr>
        <p:txBody>
          <a:bodyPr lIns="0" tIns="0" rIns="0" bIns="0" rtlCol="0" anchor="t">
            <a:spAutoFit/>
          </a:bodyPr>
          <a:lstStyle/>
          <a:p>
            <a:pPr algn="ctr">
              <a:lnSpc>
                <a:spcPts val="5259"/>
              </a:lnSpc>
              <a:spcBef>
                <a:spcPct val="0"/>
              </a:spcBef>
            </a:pPr>
            <a:r>
              <a:rPr lang="en-US" sz="4207" b="1">
                <a:solidFill>
                  <a:srgbClr val="000000"/>
                </a:solidFill>
                <a:latin typeface="Merriweather Bold"/>
                <a:ea typeface="Merriweather Bold"/>
                <a:cs typeface="Merriweather Bold"/>
                <a:sym typeface="Merriweather Bold"/>
              </a:rPr>
              <a:t>Firewalls, VPNs, and DMZs are three simple building blocks for network safety.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711402" y="2018807"/>
            <a:ext cx="8183958" cy="2834371"/>
            <a:chOff x="0" y="0"/>
            <a:chExt cx="10911944" cy="3779162"/>
          </a:xfrm>
        </p:grpSpPr>
        <p:sp>
          <p:nvSpPr>
            <p:cNvPr id="6" name="Freeform 6"/>
            <p:cNvSpPr/>
            <p:nvPr/>
          </p:nvSpPr>
          <p:spPr>
            <a:xfrm>
              <a:off x="0" y="0"/>
              <a:ext cx="10911944" cy="3779162"/>
            </a:xfrm>
            <a:custGeom>
              <a:avLst/>
              <a:gdLst/>
              <a:ahLst/>
              <a:cxnLst/>
              <a:rect l="l" t="t" r="r" b="b"/>
              <a:pathLst>
                <a:path w="10911944" h="3779162">
                  <a:moveTo>
                    <a:pt x="0" y="0"/>
                  </a:moveTo>
                  <a:lnTo>
                    <a:pt x="10911944" y="0"/>
                  </a:lnTo>
                  <a:lnTo>
                    <a:pt x="10911944" y="3779162"/>
                  </a:lnTo>
                  <a:lnTo>
                    <a:pt x="0" y="3779162"/>
                  </a:lnTo>
                  <a:close/>
                </a:path>
              </a:pathLst>
            </a:custGeom>
            <a:solidFill>
              <a:srgbClr val="000000">
                <a:alpha val="0"/>
              </a:srgbClr>
            </a:solidFill>
          </p:spPr>
        </p:sp>
        <p:sp>
          <p:nvSpPr>
            <p:cNvPr id="7" name="TextBox 7"/>
            <p:cNvSpPr txBox="1"/>
            <p:nvPr/>
          </p:nvSpPr>
          <p:spPr>
            <a:xfrm>
              <a:off x="0" y="-28575"/>
              <a:ext cx="10911944" cy="3807737"/>
            </a:xfrm>
            <a:prstGeom prst="rect">
              <a:avLst/>
            </a:prstGeom>
          </p:spPr>
          <p:txBody>
            <a:bodyPr lIns="0" tIns="0" rIns="0" bIns="0" rtlCol="0" anchor="t"/>
            <a:lstStyle/>
            <a:p>
              <a:pPr algn="l">
                <a:lnSpc>
                  <a:spcPts val="6937"/>
                </a:lnSpc>
              </a:pPr>
              <a:r>
                <a:rPr lang="en-US" sz="5562" b="1">
                  <a:solidFill>
                    <a:srgbClr val="403C4E"/>
                  </a:solidFill>
                  <a:latin typeface="Merriweather Bold"/>
                  <a:ea typeface="Merriweather Bold"/>
                  <a:cs typeface="Merriweather Bold"/>
                  <a:sym typeface="Merriweather Bold"/>
                </a:rPr>
                <a:t>Understanding Firewalls: The First Line of Defense</a:t>
              </a:r>
            </a:p>
          </p:txBody>
        </p:sp>
      </p:grpSp>
      <p:grpSp>
        <p:nvGrpSpPr>
          <p:cNvPr id="8" name="Group 8"/>
          <p:cNvGrpSpPr/>
          <p:nvPr/>
        </p:nvGrpSpPr>
        <p:grpSpPr>
          <a:xfrm>
            <a:off x="711402" y="5452814"/>
            <a:ext cx="3544044" cy="646431"/>
            <a:chOff x="0" y="0"/>
            <a:chExt cx="4725392" cy="861909"/>
          </a:xfrm>
        </p:grpSpPr>
        <p:sp>
          <p:nvSpPr>
            <p:cNvPr id="9" name="Freeform 9"/>
            <p:cNvSpPr/>
            <p:nvPr/>
          </p:nvSpPr>
          <p:spPr>
            <a:xfrm>
              <a:off x="0" y="0"/>
              <a:ext cx="4725392" cy="861909"/>
            </a:xfrm>
            <a:custGeom>
              <a:avLst/>
              <a:gdLst/>
              <a:ahLst/>
              <a:cxnLst/>
              <a:rect l="l" t="t" r="r" b="b"/>
              <a:pathLst>
                <a:path w="4725392" h="861909">
                  <a:moveTo>
                    <a:pt x="0" y="0"/>
                  </a:moveTo>
                  <a:lnTo>
                    <a:pt x="4725392" y="0"/>
                  </a:lnTo>
                  <a:lnTo>
                    <a:pt x="4725392" y="861909"/>
                  </a:lnTo>
                  <a:lnTo>
                    <a:pt x="0" y="861909"/>
                  </a:lnTo>
                  <a:close/>
                </a:path>
              </a:pathLst>
            </a:custGeom>
            <a:solidFill>
              <a:srgbClr val="000000">
                <a:alpha val="0"/>
              </a:srgbClr>
            </a:solidFill>
          </p:spPr>
        </p:sp>
        <p:sp>
          <p:nvSpPr>
            <p:cNvPr id="10" name="TextBox 10"/>
            <p:cNvSpPr txBox="1"/>
            <p:nvPr/>
          </p:nvSpPr>
          <p:spPr>
            <a:xfrm>
              <a:off x="0" y="-9525"/>
              <a:ext cx="4725392" cy="871434"/>
            </a:xfrm>
            <a:prstGeom prst="rect">
              <a:avLst/>
            </a:prstGeom>
          </p:spPr>
          <p:txBody>
            <a:bodyPr lIns="0" tIns="0" rIns="0" bIns="0" rtlCol="0" anchor="t"/>
            <a:lstStyle/>
            <a:p>
              <a:pPr algn="l">
                <a:lnSpc>
                  <a:spcPts val="4187"/>
                </a:lnSpc>
              </a:pPr>
              <a:r>
                <a:rPr lang="en-US" sz="3349" b="1">
                  <a:solidFill>
                    <a:srgbClr val="403C4E"/>
                  </a:solidFill>
                  <a:latin typeface="Merriweather Bold"/>
                  <a:ea typeface="Merriweather Bold"/>
                  <a:cs typeface="Merriweather Bold"/>
                  <a:sym typeface="Merriweather Bold"/>
                </a:rPr>
                <a:t>Firewall Basics</a:t>
              </a:r>
            </a:p>
          </p:txBody>
        </p:sp>
      </p:grpSp>
      <p:grpSp>
        <p:nvGrpSpPr>
          <p:cNvPr id="11" name="Group 11"/>
          <p:cNvGrpSpPr/>
          <p:nvPr/>
        </p:nvGrpSpPr>
        <p:grpSpPr>
          <a:xfrm>
            <a:off x="711402" y="6340398"/>
            <a:ext cx="8329685" cy="1961212"/>
            <a:chOff x="0" y="0"/>
            <a:chExt cx="11106247" cy="2614949"/>
          </a:xfrm>
        </p:grpSpPr>
        <p:sp>
          <p:nvSpPr>
            <p:cNvPr id="12" name="Freeform 12"/>
            <p:cNvSpPr/>
            <p:nvPr/>
          </p:nvSpPr>
          <p:spPr>
            <a:xfrm>
              <a:off x="0" y="0"/>
              <a:ext cx="11106248" cy="2614949"/>
            </a:xfrm>
            <a:custGeom>
              <a:avLst/>
              <a:gdLst/>
              <a:ahLst/>
              <a:cxnLst/>
              <a:rect l="l" t="t" r="r" b="b"/>
              <a:pathLst>
                <a:path w="11106248" h="2614949">
                  <a:moveTo>
                    <a:pt x="0" y="0"/>
                  </a:moveTo>
                  <a:lnTo>
                    <a:pt x="11106248" y="0"/>
                  </a:lnTo>
                  <a:lnTo>
                    <a:pt x="11106248" y="2614949"/>
                  </a:lnTo>
                  <a:lnTo>
                    <a:pt x="0" y="2614949"/>
                  </a:lnTo>
                  <a:close/>
                </a:path>
              </a:pathLst>
            </a:custGeom>
            <a:solidFill>
              <a:srgbClr val="000000">
                <a:alpha val="0"/>
              </a:srgbClr>
            </a:solidFill>
          </p:spPr>
        </p:sp>
        <p:sp>
          <p:nvSpPr>
            <p:cNvPr id="13" name="TextBox 13"/>
            <p:cNvSpPr txBox="1"/>
            <p:nvPr/>
          </p:nvSpPr>
          <p:spPr>
            <a:xfrm>
              <a:off x="0" y="-57150"/>
              <a:ext cx="11106247" cy="2672099"/>
            </a:xfrm>
            <a:prstGeom prst="rect">
              <a:avLst/>
            </a:prstGeom>
          </p:spPr>
          <p:txBody>
            <a:bodyPr lIns="0" tIns="0" rIns="0" bIns="0" rtlCol="0" anchor="t"/>
            <a:lstStyle/>
            <a:p>
              <a:pPr algn="l">
                <a:lnSpc>
                  <a:spcPts val="3562"/>
                </a:lnSpc>
              </a:pPr>
              <a:r>
                <a:rPr lang="en-US" sz="2499">
                  <a:solidFill>
                    <a:srgbClr val="403C4E"/>
                  </a:solidFill>
                  <a:latin typeface="Open Sans"/>
                  <a:ea typeface="Open Sans"/>
                  <a:cs typeface="Open Sans"/>
                  <a:sym typeface="Open Sans"/>
                </a:rPr>
                <a:t>Firewalls act as gatekeepers, controlling inbound and outbound traffic based on predetermined security rules. They monitor and filter data packets to block malicious traffic and unauthorized access attempts.</a:t>
              </a:r>
            </a:p>
          </p:txBody>
        </p:sp>
      </p:grpSp>
      <p:sp>
        <p:nvSpPr>
          <p:cNvPr id="14" name="Freeform 14"/>
          <p:cNvSpPr/>
          <p:nvPr/>
        </p:nvSpPr>
        <p:spPr>
          <a:xfrm>
            <a:off x="9786746" y="2277430"/>
            <a:ext cx="7848103" cy="6350768"/>
          </a:xfrm>
          <a:custGeom>
            <a:avLst/>
            <a:gdLst/>
            <a:ahLst/>
            <a:cxnLst/>
            <a:rect l="l" t="t" r="r" b="b"/>
            <a:pathLst>
              <a:path w="7848103" h="6350768">
                <a:moveTo>
                  <a:pt x="0" y="0"/>
                </a:moveTo>
                <a:lnTo>
                  <a:pt x="7848103" y="0"/>
                </a:lnTo>
                <a:lnTo>
                  <a:pt x="7848103" y="6350768"/>
                </a:lnTo>
                <a:lnTo>
                  <a:pt x="0" y="635076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602065" y="5143500"/>
            <a:ext cx="16864326" cy="3679114"/>
            <a:chOff x="0" y="0"/>
            <a:chExt cx="22840287" cy="4982827"/>
          </a:xfrm>
        </p:grpSpPr>
        <p:sp>
          <p:nvSpPr>
            <p:cNvPr id="6" name="Freeform 6"/>
            <p:cNvSpPr/>
            <p:nvPr/>
          </p:nvSpPr>
          <p:spPr>
            <a:xfrm>
              <a:off x="0" y="0"/>
              <a:ext cx="22840288" cy="4982827"/>
            </a:xfrm>
            <a:custGeom>
              <a:avLst/>
              <a:gdLst/>
              <a:ahLst/>
              <a:cxnLst/>
              <a:rect l="l" t="t" r="r" b="b"/>
              <a:pathLst>
                <a:path w="22840288" h="4982827">
                  <a:moveTo>
                    <a:pt x="0" y="0"/>
                  </a:moveTo>
                  <a:lnTo>
                    <a:pt x="22840288" y="0"/>
                  </a:lnTo>
                  <a:lnTo>
                    <a:pt x="22840288" y="4982827"/>
                  </a:lnTo>
                  <a:lnTo>
                    <a:pt x="0" y="4982827"/>
                  </a:lnTo>
                  <a:close/>
                </a:path>
              </a:pathLst>
            </a:custGeom>
            <a:solidFill>
              <a:srgbClr val="403C4E">
                <a:alpha val="0"/>
              </a:srgbClr>
            </a:solidFill>
          </p:spPr>
        </p:sp>
        <p:sp>
          <p:nvSpPr>
            <p:cNvPr id="7" name="TextBox 7"/>
            <p:cNvSpPr txBox="1"/>
            <p:nvPr/>
          </p:nvSpPr>
          <p:spPr>
            <a:xfrm>
              <a:off x="0" y="-57150"/>
              <a:ext cx="22840287" cy="5039977"/>
            </a:xfrm>
            <a:prstGeom prst="rect">
              <a:avLst/>
            </a:prstGeom>
          </p:spPr>
          <p:txBody>
            <a:bodyPr lIns="0" tIns="0" rIns="0" bIns="0" rtlCol="0" anchor="ctr"/>
            <a:lstStyle/>
            <a:p>
              <a:pPr algn="l">
                <a:lnSpc>
                  <a:spcPts val="3539"/>
                </a:lnSpc>
              </a:pPr>
              <a:r>
                <a:rPr lang="en-US" sz="2949" b="1">
                  <a:solidFill>
                    <a:srgbClr val="000000"/>
                  </a:solidFill>
                  <a:latin typeface="Arial Bold"/>
                  <a:ea typeface="Arial Bold"/>
                  <a:cs typeface="Arial Bold"/>
                  <a:sym typeface="Arial Bold"/>
                </a:rPr>
                <a:t>1.Packet Filters</a:t>
              </a:r>
            </a:p>
            <a:p>
              <a:pPr algn="l">
                <a:lnSpc>
                  <a:spcPts val="3539"/>
                </a:lnSpc>
              </a:pPr>
              <a:r>
                <a:rPr lang="en-US" sz="2949">
                  <a:solidFill>
                    <a:srgbClr val="000000"/>
                  </a:solidFill>
                  <a:latin typeface="Arial"/>
                  <a:ea typeface="Arial"/>
                  <a:cs typeface="Arial"/>
                  <a:sym typeface="Arial"/>
                </a:rPr>
                <a:t>•Stateful packet filters</a:t>
              </a:r>
            </a:p>
            <a:p>
              <a:pPr algn="l">
                <a:lnSpc>
                  <a:spcPts val="3539"/>
                </a:lnSpc>
              </a:pPr>
              <a:r>
                <a:rPr lang="en-US" sz="2949">
                  <a:solidFill>
                    <a:srgbClr val="000000"/>
                  </a:solidFill>
                  <a:latin typeface="Arial"/>
                  <a:ea typeface="Arial"/>
                  <a:cs typeface="Arial"/>
                  <a:sym typeface="Arial"/>
                </a:rPr>
                <a:t>•Stateless packet filters</a:t>
              </a:r>
            </a:p>
            <a:p>
              <a:pPr algn="l">
                <a:lnSpc>
                  <a:spcPts val="3539"/>
                </a:lnSpc>
              </a:pPr>
              <a:endParaRPr lang="en-US" sz="2949">
                <a:solidFill>
                  <a:srgbClr val="000000"/>
                </a:solidFill>
                <a:latin typeface="Arial"/>
                <a:ea typeface="Arial"/>
                <a:cs typeface="Arial"/>
                <a:sym typeface="Arial"/>
              </a:endParaRPr>
            </a:p>
            <a:p>
              <a:pPr algn="l">
                <a:lnSpc>
                  <a:spcPts val="3539"/>
                </a:lnSpc>
              </a:pPr>
              <a:r>
                <a:rPr lang="en-US" sz="2949" b="1">
                  <a:solidFill>
                    <a:srgbClr val="000000"/>
                  </a:solidFill>
                  <a:latin typeface="Arial Bold"/>
                  <a:ea typeface="Arial Bold"/>
                  <a:cs typeface="Arial Bold"/>
                  <a:sym typeface="Arial Bold"/>
                </a:rPr>
                <a:t>2. Application Gateway</a:t>
              </a:r>
            </a:p>
            <a:p>
              <a:pPr algn="l">
                <a:lnSpc>
                  <a:spcPts val="3539"/>
                </a:lnSpc>
              </a:pPr>
              <a:endParaRPr lang="en-US" sz="2949" b="1">
                <a:solidFill>
                  <a:srgbClr val="000000"/>
                </a:solidFill>
                <a:latin typeface="Arial Bold"/>
                <a:ea typeface="Arial Bold"/>
                <a:cs typeface="Arial Bold"/>
                <a:sym typeface="Arial Bold"/>
              </a:endParaRPr>
            </a:p>
            <a:p>
              <a:pPr algn="l">
                <a:lnSpc>
                  <a:spcPts val="3539"/>
                </a:lnSpc>
              </a:pPr>
              <a:r>
                <a:rPr lang="en-US" sz="2949" b="1">
                  <a:solidFill>
                    <a:srgbClr val="000000"/>
                  </a:solidFill>
                  <a:latin typeface="Arial Bold"/>
                  <a:ea typeface="Arial Bold"/>
                  <a:cs typeface="Arial Bold"/>
                  <a:sym typeface="Arial Bold"/>
                </a:rPr>
                <a:t>3.Circuit Level Gateway</a:t>
              </a:r>
              <a:r>
                <a:rPr lang="en-US" sz="2949">
                  <a:solidFill>
                    <a:srgbClr val="000000"/>
                  </a:solidFill>
                  <a:latin typeface="Arial"/>
                  <a:ea typeface="Arial"/>
                  <a:cs typeface="Arial"/>
                  <a:sym typeface="Arial"/>
                </a:rPr>
                <a:t> </a:t>
              </a:r>
            </a:p>
            <a:p>
              <a:pPr algn="l">
                <a:lnSpc>
                  <a:spcPts val="3539"/>
                </a:lnSpc>
              </a:pPr>
              <a:endParaRPr lang="en-US" sz="2949">
                <a:solidFill>
                  <a:srgbClr val="000000"/>
                </a:solidFill>
                <a:latin typeface="Arial"/>
                <a:ea typeface="Arial"/>
                <a:cs typeface="Arial"/>
                <a:sym typeface="Arial"/>
              </a:endParaRPr>
            </a:p>
          </p:txBody>
        </p:sp>
      </p:grpSp>
      <p:grpSp>
        <p:nvGrpSpPr>
          <p:cNvPr id="8" name="Group 8"/>
          <p:cNvGrpSpPr/>
          <p:nvPr/>
        </p:nvGrpSpPr>
        <p:grpSpPr>
          <a:xfrm>
            <a:off x="602065" y="2750773"/>
            <a:ext cx="7395701" cy="2230209"/>
            <a:chOff x="0" y="0"/>
            <a:chExt cx="9860934" cy="2973612"/>
          </a:xfrm>
        </p:grpSpPr>
        <p:sp>
          <p:nvSpPr>
            <p:cNvPr id="9" name="Freeform 9"/>
            <p:cNvSpPr/>
            <p:nvPr/>
          </p:nvSpPr>
          <p:spPr>
            <a:xfrm>
              <a:off x="0" y="0"/>
              <a:ext cx="9860934" cy="2973612"/>
            </a:xfrm>
            <a:custGeom>
              <a:avLst/>
              <a:gdLst/>
              <a:ahLst/>
              <a:cxnLst/>
              <a:rect l="l" t="t" r="r" b="b"/>
              <a:pathLst>
                <a:path w="9860934" h="2973612">
                  <a:moveTo>
                    <a:pt x="0" y="0"/>
                  </a:moveTo>
                  <a:lnTo>
                    <a:pt x="9860934" y="0"/>
                  </a:lnTo>
                  <a:lnTo>
                    <a:pt x="9860934" y="2973612"/>
                  </a:lnTo>
                  <a:lnTo>
                    <a:pt x="0" y="2973612"/>
                  </a:lnTo>
                  <a:close/>
                </a:path>
              </a:pathLst>
            </a:custGeom>
            <a:solidFill>
              <a:srgbClr val="000000">
                <a:alpha val="0"/>
              </a:srgbClr>
            </a:solidFill>
          </p:spPr>
        </p:sp>
        <p:sp>
          <p:nvSpPr>
            <p:cNvPr id="10" name="TextBox 10"/>
            <p:cNvSpPr txBox="1"/>
            <p:nvPr/>
          </p:nvSpPr>
          <p:spPr>
            <a:xfrm>
              <a:off x="0" y="-95250"/>
              <a:ext cx="9860934" cy="3068862"/>
            </a:xfrm>
            <a:prstGeom prst="rect">
              <a:avLst/>
            </a:prstGeom>
          </p:spPr>
          <p:txBody>
            <a:bodyPr lIns="0" tIns="0" rIns="0" bIns="0" rtlCol="0" anchor="t"/>
            <a:lstStyle/>
            <a:p>
              <a:pPr algn="l">
                <a:lnSpc>
                  <a:spcPts val="4354"/>
                </a:lnSpc>
              </a:pPr>
              <a:r>
                <a:rPr lang="en-US" sz="2749">
                  <a:solidFill>
                    <a:srgbClr val="403C4E"/>
                  </a:solidFill>
                  <a:latin typeface="Open Sans"/>
                  <a:ea typeface="Open Sans"/>
                  <a:cs typeface="Open Sans"/>
                  <a:sym typeface="Open Sans"/>
                </a:rPr>
                <a:t>Different firewalls cater to various needs, including network, host-based, and next-generation firewalls. Each type offers unique inspection capabilities and protection levels.</a:t>
              </a:r>
            </a:p>
          </p:txBody>
        </p:sp>
      </p:grpSp>
      <p:grpSp>
        <p:nvGrpSpPr>
          <p:cNvPr id="11" name="Group 11"/>
          <p:cNvGrpSpPr/>
          <p:nvPr/>
        </p:nvGrpSpPr>
        <p:grpSpPr>
          <a:xfrm>
            <a:off x="405355" y="1411086"/>
            <a:ext cx="5832021" cy="909857"/>
            <a:chOff x="0" y="0"/>
            <a:chExt cx="7776028" cy="1213143"/>
          </a:xfrm>
        </p:grpSpPr>
        <p:sp>
          <p:nvSpPr>
            <p:cNvPr id="12" name="Freeform 12"/>
            <p:cNvSpPr/>
            <p:nvPr/>
          </p:nvSpPr>
          <p:spPr>
            <a:xfrm>
              <a:off x="0" y="0"/>
              <a:ext cx="7776028" cy="1213143"/>
            </a:xfrm>
            <a:custGeom>
              <a:avLst/>
              <a:gdLst/>
              <a:ahLst/>
              <a:cxnLst/>
              <a:rect l="l" t="t" r="r" b="b"/>
              <a:pathLst>
                <a:path w="7776028" h="1213143">
                  <a:moveTo>
                    <a:pt x="0" y="0"/>
                  </a:moveTo>
                  <a:lnTo>
                    <a:pt x="7776028" y="0"/>
                  </a:lnTo>
                  <a:lnTo>
                    <a:pt x="7776028" y="1213143"/>
                  </a:lnTo>
                  <a:lnTo>
                    <a:pt x="0" y="1213143"/>
                  </a:lnTo>
                  <a:close/>
                </a:path>
              </a:pathLst>
            </a:custGeom>
            <a:solidFill>
              <a:srgbClr val="000000">
                <a:alpha val="0"/>
              </a:srgbClr>
            </a:solidFill>
          </p:spPr>
        </p:sp>
        <p:sp>
          <p:nvSpPr>
            <p:cNvPr id="13" name="TextBox 13"/>
            <p:cNvSpPr txBox="1"/>
            <p:nvPr/>
          </p:nvSpPr>
          <p:spPr>
            <a:xfrm>
              <a:off x="0" y="152400"/>
              <a:ext cx="7776028" cy="1060743"/>
            </a:xfrm>
            <a:prstGeom prst="rect">
              <a:avLst/>
            </a:prstGeom>
          </p:spPr>
          <p:txBody>
            <a:bodyPr lIns="0" tIns="0" rIns="0" bIns="0" rtlCol="0" anchor="t"/>
            <a:lstStyle/>
            <a:p>
              <a:pPr algn="ctr">
                <a:lnSpc>
                  <a:spcPts val="4039"/>
                </a:lnSpc>
              </a:pPr>
              <a:r>
                <a:rPr lang="en-US" sz="4699" b="1">
                  <a:solidFill>
                    <a:srgbClr val="403C4E"/>
                  </a:solidFill>
                  <a:latin typeface="Merriweather Bold"/>
                  <a:ea typeface="Merriweather Bold"/>
                  <a:cs typeface="Merriweather Bold"/>
                  <a:sym typeface="Merriweather Bold"/>
                </a:rPr>
                <a:t>Types of Firewalls</a:t>
              </a:r>
            </a:p>
          </p:txBody>
        </p:sp>
      </p:grpSp>
      <p:sp>
        <p:nvSpPr>
          <p:cNvPr id="14" name="Freeform 14"/>
          <p:cNvSpPr/>
          <p:nvPr/>
        </p:nvSpPr>
        <p:spPr>
          <a:xfrm>
            <a:off x="8355420" y="0"/>
            <a:ext cx="12657910" cy="10068241"/>
          </a:xfrm>
          <a:custGeom>
            <a:avLst/>
            <a:gdLst/>
            <a:ahLst/>
            <a:cxnLst/>
            <a:rect l="l" t="t" r="r" b="b"/>
            <a:pathLst>
              <a:path w="12657910" h="10068241">
                <a:moveTo>
                  <a:pt x="0" y="0"/>
                </a:moveTo>
                <a:lnTo>
                  <a:pt x="12657910" y="0"/>
                </a:lnTo>
                <a:lnTo>
                  <a:pt x="12657910" y="10068241"/>
                </a:lnTo>
                <a:lnTo>
                  <a:pt x="0" y="10068241"/>
                </a:lnTo>
                <a:lnTo>
                  <a:pt x="0" y="0"/>
                </a:lnTo>
                <a:close/>
              </a:path>
            </a:pathLst>
          </a:custGeom>
          <a:blipFill>
            <a:blip r:embed="rId3"/>
            <a:stretch>
              <a:fillRect l="-9138" r="-913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0"/>
            <a:ext cx="10413950" cy="10287000"/>
          </a:xfrm>
          <a:custGeom>
            <a:avLst/>
            <a:gdLst/>
            <a:ahLst/>
            <a:cxnLst/>
            <a:rect l="l" t="t" r="r" b="b"/>
            <a:pathLst>
              <a:path w="10413950" h="10287000">
                <a:moveTo>
                  <a:pt x="0" y="0"/>
                </a:moveTo>
                <a:lnTo>
                  <a:pt x="10413950" y="0"/>
                </a:lnTo>
                <a:lnTo>
                  <a:pt x="10413950" y="10287000"/>
                </a:lnTo>
                <a:lnTo>
                  <a:pt x="0" y="10287000"/>
                </a:lnTo>
                <a:lnTo>
                  <a:pt x="0" y="0"/>
                </a:lnTo>
                <a:close/>
              </a:path>
            </a:pathLst>
          </a:custGeom>
          <a:blipFill>
            <a:blip r:embed="rId2"/>
            <a:stretch>
              <a:fillRect r="-3707"/>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708850" y="549621"/>
            <a:ext cx="9718774" cy="1702006"/>
            <a:chOff x="0" y="0"/>
            <a:chExt cx="12958365" cy="2269342"/>
          </a:xfrm>
        </p:grpSpPr>
        <p:sp>
          <p:nvSpPr>
            <p:cNvPr id="7" name="Freeform 7"/>
            <p:cNvSpPr/>
            <p:nvPr/>
          </p:nvSpPr>
          <p:spPr>
            <a:xfrm>
              <a:off x="0" y="0"/>
              <a:ext cx="12958365" cy="2269342"/>
            </a:xfrm>
            <a:custGeom>
              <a:avLst/>
              <a:gdLst/>
              <a:ahLst/>
              <a:cxnLst/>
              <a:rect l="l" t="t" r="r" b="b"/>
              <a:pathLst>
                <a:path w="12958365" h="2269342">
                  <a:moveTo>
                    <a:pt x="0" y="0"/>
                  </a:moveTo>
                  <a:lnTo>
                    <a:pt x="12958365" y="0"/>
                  </a:lnTo>
                  <a:lnTo>
                    <a:pt x="12958365" y="2269342"/>
                  </a:lnTo>
                  <a:lnTo>
                    <a:pt x="0" y="2269342"/>
                  </a:lnTo>
                  <a:close/>
                </a:path>
              </a:pathLst>
            </a:custGeom>
            <a:solidFill>
              <a:srgbClr val="000000">
                <a:alpha val="0"/>
              </a:srgbClr>
            </a:solidFill>
          </p:spPr>
        </p:sp>
        <p:sp>
          <p:nvSpPr>
            <p:cNvPr id="8" name="TextBox 8"/>
            <p:cNvSpPr txBox="1"/>
            <p:nvPr/>
          </p:nvSpPr>
          <p:spPr>
            <a:xfrm>
              <a:off x="0" y="-19050"/>
              <a:ext cx="12958365" cy="2288392"/>
            </a:xfrm>
            <a:prstGeom prst="rect">
              <a:avLst/>
            </a:prstGeom>
          </p:spPr>
          <p:txBody>
            <a:bodyPr lIns="0" tIns="0" rIns="0" bIns="0" rtlCol="0" anchor="t"/>
            <a:lstStyle/>
            <a:p>
              <a:pPr algn="l">
                <a:lnSpc>
                  <a:spcPts val="6000"/>
                </a:lnSpc>
              </a:pPr>
              <a:r>
                <a:rPr lang="en-US" sz="4812" b="1">
                  <a:solidFill>
                    <a:srgbClr val="403C4E"/>
                  </a:solidFill>
                  <a:latin typeface="Merriweather Bold"/>
                  <a:ea typeface="Merriweather Bold"/>
                  <a:cs typeface="Merriweather Bold"/>
                  <a:sym typeface="Merriweather Bold"/>
                </a:rPr>
                <a:t>Best Practices for Firewalls: Rule Sets and Policies</a:t>
              </a:r>
            </a:p>
          </p:txBody>
        </p:sp>
      </p:grpSp>
      <p:grpSp>
        <p:nvGrpSpPr>
          <p:cNvPr id="9" name="Group 9"/>
          <p:cNvGrpSpPr/>
          <p:nvPr/>
        </p:nvGrpSpPr>
        <p:grpSpPr>
          <a:xfrm>
            <a:off x="7708850" y="2563266"/>
            <a:ext cx="559594" cy="559594"/>
            <a:chOff x="0" y="0"/>
            <a:chExt cx="746125" cy="746125"/>
          </a:xfrm>
        </p:grpSpPr>
        <p:sp>
          <p:nvSpPr>
            <p:cNvPr id="10" name="Freeform 10"/>
            <p:cNvSpPr/>
            <p:nvPr/>
          </p:nvSpPr>
          <p:spPr>
            <a:xfrm>
              <a:off x="6350" y="6350"/>
              <a:ext cx="733425" cy="733425"/>
            </a:xfrm>
            <a:custGeom>
              <a:avLst/>
              <a:gdLst/>
              <a:ahLst/>
              <a:cxnLst/>
              <a:rect l="l" t="t" r="r" b="b"/>
              <a:pathLst>
                <a:path w="733425" h="733425">
                  <a:moveTo>
                    <a:pt x="0" y="136906"/>
                  </a:moveTo>
                  <a:cubicBezTo>
                    <a:pt x="0" y="61341"/>
                    <a:pt x="61341" y="0"/>
                    <a:pt x="136906" y="0"/>
                  </a:cubicBezTo>
                  <a:lnTo>
                    <a:pt x="596519" y="0"/>
                  </a:lnTo>
                  <a:cubicBezTo>
                    <a:pt x="672084" y="0"/>
                    <a:pt x="733425" y="61341"/>
                    <a:pt x="733425" y="136906"/>
                  </a:cubicBezTo>
                  <a:lnTo>
                    <a:pt x="733425" y="596519"/>
                  </a:lnTo>
                  <a:cubicBezTo>
                    <a:pt x="733425" y="672084"/>
                    <a:pt x="672084" y="733425"/>
                    <a:pt x="596519" y="733425"/>
                  </a:cubicBezTo>
                  <a:lnTo>
                    <a:pt x="136906" y="733425"/>
                  </a:lnTo>
                  <a:cubicBezTo>
                    <a:pt x="61341" y="733425"/>
                    <a:pt x="0" y="672084"/>
                    <a:pt x="0" y="596519"/>
                  </a:cubicBezTo>
                  <a:close/>
                </a:path>
              </a:pathLst>
            </a:custGeom>
            <a:solidFill>
              <a:srgbClr val="FFD8CC"/>
            </a:solidFill>
          </p:spPr>
        </p:sp>
        <p:sp>
          <p:nvSpPr>
            <p:cNvPr id="11" name="Freeform 11"/>
            <p:cNvSpPr/>
            <p:nvPr/>
          </p:nvSpPr>
          <p:spPr>
            <a:xfrm>
              <a:off x="0" y="0"/>
              <a:ext cx="746125" cy="746125"/>
            </a:xfrm>
            <a:custGeom>
              <a:avLst/>
              <a:gdLst/>
              <a:ahLst/>
              <a:cxnLst/>
              <a:rect l="l" t="t" r="r" b="b"/>
              <a:pathLst>
                <a:path w="746125" h="746125">
                  <a:moveTo>
                    <a:pt x="0" y="143256"/>
                  </a:moveTo>
                  <a:cubicBezTo>
                    <a:pt x="0" y="64135"/>
                    <a:pt x="64135" y="0"/>
                    <a:pt x="143256" y="0"/>
                  </a:cubicBezTo>
                  <a:lnTo>
                    <a:pt x="602869" y="0"/>
                  </a:lnTo>
                  <a:lnTo>
                    <a:pt x="602869" y="6350"/>
                  </a:lnTo>
                  <a:lnTo>
                    <a:pt x="602869" y="0"/>
                  </a:lnTo>
                  <a:cubicBezTo>
                    <a:pt x="681990" y="0"/>
                    <a:pt x="746125" y="64135"/>
                    <a:pt x="746125" y="143256"/>
                  </a:cubicBezTo>
                  <a:lnTo>
                    <a:pt x="746125" y="602869"/>
                  </a:lnTo>
                  <a:lnTo>
                    <a:pt x="739775" y="602869"/>
                  </a:lnTo>
                  <a:lnTo>
                    <a:pt x="746125" y="602869"/>
                  </a:lnTo>
                  <a:cubicBezTo>
                    <a:pt x="746125" y="681990"/>
                    <a:pt x="681990" y="746125"/>
                    <a:pt x="602869" y="746125"/>
                  </a:cubicBezTo>
                  <a:lnTo>
                    <a:pt x="602869" y="739775"/>
                  </a:lnTo>
                  <a:lnTo>
                    <a:pt x="602869" y="746125"/>
                  </a:lnTo>
                  <a:lnTo>
                    <a:pt x="143256" y="746125"/>
                  </a:lnTo>
                  <a:lnTo>
                    <a:pt x="143256" y="739775"/>
                  </a:lnTo>
                  <a:lnTo>
                    <a:pt x="143256" y="746125"/>
                  </a:lnTo>
                  <a:cubicBezTo>
                    <a:pt x="64135" y="746125"/>
                    <a:pt x="0" y="681990"/>
                    <a:pt x="0" y="602869"/>
                  </a:cubicBezTo>
                  <a:lnTo>
                    <a:pt x="0" y="143256"/>
                  </a:lnTo>
                  <a:lnTo>
                    <a:pt x="6350" y="143256"/>
                  </a:lnTo>
                  <a:lnTo>
                    <a:pt x="0" y="143256"/>
                  </a:lnTo>
                  <a:moveTo>
                    <a:pt x="12700" y="143256"/>
                  </a:moveTo>
                  <a:lnTo>
                    <a:pt x="12700" y="602869"/>
                  </a:lnTo>
                  <a:lnTo>
                    <a:pt x="6350" y="602869"/>
                  </a:lnTo>
                  <a:lnTo>
                    <a:pt x="12700" y="602869"/>
                  </a:lnTo>
                  <a:cubicBezTo>
                    <a:pt x="12700" y="675005"/>
                    <a:pt x="71120" y="733425"/>
                    <a:pt x="143256" y="733425"/>
                  </a:cubicBezTo>
                  <a:lnTo>
                    <a:pt x="602869" y="733425"/>
                  </a:lnTo>
                  <a:cubicBezTo>
                    <a:pt x="675005" y="733425"/>
                    <a:pt x="733425" y="675005"/>
                    <a:pt x="733425" y="602869"/>
                  </a:cubicBezTo>
                  <a:lnTo>
                    <a:pt x="733425" y="143256"/>
                  </a:lnTo>
                  <a:lnTo>
                    <a:pt x="739775" y="143256"/>
                  </a:lnTo>
                  <a:lnTo>
                    <a:pt x="733425" y="143256"/>
                  </a:lnTo>
                  <a:cubicBezTo>
                    <a:pt x="733425" y="71120"/>
                    <a:pt x="675005" y="12700"/>
                    <a:pt x="602869"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12" name="Group 12"/>
          <p:cNvGrpSpPr/>
          <p:nvPr/>
        </p:nvGrpSpPr>
        <p:grpSpPr>
          <a:xfrm>
            <a:off x="8508058" y="2651969"/>
            <a:ext cx="3874859" cy="499499"/>
            <a:chOff x="0" y="0"/>
            <a:chExt cx="5166479" cy="665998"/>
          </a:xfrm>
        </p:grpSpPr>
        <p:sp>
          <p:nvSpPr>
            <p:cNvPr id="13" name="Freeform 13"/>
            <p:cNvSpPr/>
            <p:nvPr/>
          </p:nvSpPr>
          <p:spPr>
            <a:xfrm>
              <a:off x="0" y="0"/>
              <a:ext cx="5166479" cy="665998"/>
            </a:xfrm>
            <a:custGeom>
              <a:avLst/>
              <a:gdLst/>
              <a:ahLst/>
              <a:cxnLst/>
              <a:rect l="l" t="t" r="r" b="b"/>
              <a:pathLst>
                <a:path w="5166479" h="665998">
                  <a:moveTo>
                    <a:pt x="0" y="0"/>
                  </a:moveTo>
                  <a:lnTo>
                    <a:pt x="5166479" y="0"/>
                  </a:lnTo>
                  <a:lnTo>
                    <a:pt x="5166479" y="665998"/>
                  </a:lnTo>
                  <a:lnTo>
                    <a:pt x="0" y="665998"/>
                  </a:lnTo>
                  <a:close/>
                </a:path>
              </a:pathLst>
            </a:custGeom>
            <a:solidFill>
              <a:srgbClr val="000000">
                <a:alpha val="0"/>
              </a:srgbClr>
            </a:solidFill>
          </p:spPr>
        </p:sp>
        <p:sp>
          <p:nvSpPr>
            <p:cNvPr id="14" name="TextBox 14"/>
            <p:cNvSpPr txBox="1"/>
            <p:nvPr/>
          </p:nvSpPr>
          <p:spPr>
            <a:xfrm>
              <a:off x="0" y="-9525"/>
              <a:ext cx="5166479" cy="675523"/>
            </a:xfrm>
            <a:prstGeom prst="rect">
              <a:avLst/>
            </a:prstGeom>
          </p:spPr>
          <p:txBody>
            <a:bodyPr lIns="0" tIns="0" rIns="0" bIns="0" rtlCol="0" anchor="t"/>
            <a:lstStyle/>
            <a:p>
              <a:pPr algn="l">
                <a:lnSpc>
                  <a:spcPts val="3252"/>
                </a:lnSpc>
              </a:pPr>
              <a:r>
                <a:rPr lang="en-US" sz="2574" b="1">
                  <a:solidFill>
                    <a:srgbClr val="403C4E"/>
                  </a:solidFill>
                  <a:latin typeface="Merriweather Bold"/>
                  <a:ea typeface="Merriweather Bold"/>
                  <a:cs typeface="Merriweather Bold"/>
                  <a:sym typeface="Merriweather Bold"/>
                </a:rPr>
                <a:t>Minimize Open Ports</a:t>
              </a:r>
            </a:p>
          </p:txBody>
        </p:sp>
      </p:grpSp>
      <p:grpSp>
        <p:nvGrpSpPr>
          <p:cNvPr id="15" name="Group 15"/>
          <p:cNvGrpSpPr/>
          <p:nvPr/>
        </p:nvGrpSpPr>
        <p:grpSpPr>
          <a:xfrm>
            <a:off x="8508058" y="3180457"/>
            <a:ext cx="8924330" cy="859451"/>
            <a:chOff x="0" y="0"/>
            <a:chExt cx="11899107" cy="1145935"/>
          </a:xfrm>
        </p:grpSpPr>
        <p:sp>
          <p:nvSpPr>
            <p:cNvPr id="16" name="Freeform 16"/>
            <p:cNvSpPr/>
            <p:nvPr/>
          </p:nvSpPr>
          <p:spPr>
            <a:xfrm>
              <a:off x="0" y="0"/>
              <a:ext cx="11899107" cy="1145935"/>
            </a:xfrm>
            <a:custGeom>
              <a:avLst/>
              <a:gdLst/>
              <a:ahLst/>
              <a:cxnLst/>
              <a:rect l="l" t="t" r="r" b="b"/>
              <a:pathLst>
                <a:path w="11899107" h="1145935">
                  <a:moveTo>
                    <a:pt x="0" y="0"/>
                  </a:moveTo>
                  <a:lnTo>
                    <a:pt x="11899107" y="0"/>
                  </a:lnTo>
                  <a:lnTo>
                    <a:pt x="11899107" y="1145935"/>
                  </a:lnTo>
                  <a:lnTo>
                    <a:pt x="0" y="1145935"/>
                  </a:lnTo>
                  <a:close/>
                </a:path>
              </a:pathLst>
            </a:custGeom>
            <a:solidFill>
              <a:srgbClr val="000000">
                <a:alpha val="0"/>
              </a:srgbClr>
            </a:solidFill>
          </p:spPr>
        </p:sp>
        <p:sp>
          <p:nvSpPr>
            <p:cNvPr id="17" name="TextBox 17"/>
            <p:cNvSpPr txBox="1"/>
            <p:nvPr/>
          </p:nvSpPr>
          <p:spPr>
            <a:xfrm>
              <a:off x="0" y="-76200"/>
              <a:ext cx="11899107" cy="1222135"/>
            </a:xfrm>
            <a:prstGeom prst="rect">
              <a:avLst/>
            </a:prstGeom>
          </p:spPr>
          <p:txBody>
            <a:bodyPr lIns="0" tIns="0" rIns="0" bIns="0" rtlCol="0" anchor="t"/>
            <a:lstStyle/>
            <a:p>
              <a:pPr algn="l">
                <a:lnSpc>
                  <a:spcPts val="3389"/>
                </a:lnSpc>
              </a:pPr>
              <a:r>
                <a:rPr lang="en-US" sz="2074">
                  <a:solidFill>
                    <a:srgbClr val="403C4E"/>
                  </a:solidFill>
                  <a:latin typeface="Open Sans"/>
                  <a:ea typeface="Open Sans"/>
                  <a:cs typeface="Open Sans"/>
                  <a:sym typeface="Open Sans"/>
                </a:rPr>
                <a:t>Only open necessary ports to reduce attack surface. Unused ports should remain closed or blocked by default.</a:t>
              </a:r>
            </a:p>
          </p:txBody>
        </p:sp>
      </p:grpSp>
      <p:grpSp>
        <p:nvGrpSpPr>
          <p:cNvPr id="18" name="Group 18"/>
          <p:cNvGrpSpPr/>
          <p:nvPr/>
        </p:nvGrpSpPr>
        <p:grpSpPr>
          <a:xfrm>
            <a:off x="7708850" y="4446835"/>
            <a:ext cx="559594" cy="559594"/>
            <a:chOff x="0" y="0"/>
            <a:chExt cx="746125" cy="746125"/>
          </a:xfrm>
        </p:grpSpPr>
        <p:sp>
          <p:nvSpPr>
            <p:cNvPr id="19" name="Freeform 19"/>
            <p:cNvSpPr/>
            <p:nvPr/>
          </p:nvSpPr>
          <p:spPr>
            <a:xfrm>
              <a:off x="6350" y="6350"/>
              <a:ext cx="733425" cy="733425"/>
            </a:xfrm>
            <a:custGeom>
              <a:avLst/>
              <a:gdLst/>
              <a:ahLst/>
              <a:cxnLst/>
              <a:rect l="l" t="t" r="r" b="b"/>
              <a:pathLst>
                <a:path w="733425" h="733425">
                  <a:moveTo>
                    <a:pt x="0" y="136906"/>
                  </a:moveTo>
                  <a:cubicBezTo>
                    <a:pt x="0" y="61341"/>
                    <a:pt x="61341" y="0"/>
                    <a:pt x="136906" y="0"/>
                  </a:cubicBezTo>
                  <a:lnTo>
                    <a:pt x="596519" y="0"/>
                  </a:lnTo>
                  <a:cubicBezTo>
                    <a:pt x="672084" y="0"/>
                    <a:pt x="733425" y="61341"/>
                    <a:pt x="733425" y="136906"/>
                  </a:cubicBezTo>
                  <a:lnTo>
                    <a:pt x="733425" y="596519"/>
                  </a:lnTo>
                  <a:cubicBezTo>
                    <a:pt x="733425" y="672084"/>
                    <a:pt x="672084" y="733425"/>
                    <a:pt x="596519" y="733425"/>
                  </a:cubicBezTo>
                  <a:lnTo>
                    <a:pt x="136906" y="733425"/>
                  </a:lnTo>
                  <a:cubicBezTo>
                    <a:pt x="61341" y="733425"/>
                    <a:pt x="0" y="672084"/>
                    <a:pt x="0" y="596519"/>
                  </a:cubicBezTo>
                  <a:close/>
                </a:path>
              </a:pathLst>
            </a:custGeom>
            <a:solidFill>
              <a:srgbClr val="FFD8CC"/>
            </a:solidFill>
          </p:spPr>
        </p:sp>
        <p:sp>
          <p:nvSpPr>
            <p:cNvPr id="20" name="Freeform 20"/>
            <p:cNvSpPr/>
            <p:nvPr/>
          </p:nvSpPr>
          <p:spPr>
            <a:xfrm>
              <a:off x="0" y="0"/>
              <a:ext cx="746125" cy="746125"/>
            </a:xfrm>
            <a:custGeom>
              <a:avLst/>
              <a:gdLst/>
              <a:ahLst/>
              <a:cxnLst/>
              <a:rect l="l" t="t" r="r" b="b"/>
              <a:pathLst>
                <a:path w="746125" h="746125">
                  <a:moveTo>
                    <a:pt x="0" y="143256"/>
                  </a:moveTo>
                  <a:cubicBezTo>
                    <a:pt x="0" y="64135"/>
                    <a:pt x="64135" y="0"/>
                    <a:pt x="143256" y="0"/>
                  </a:cubicBezTo>
                  <a:lnTo>
                    <a:pt x="602869" y="0"/>
                  </a:lnTo>
                  <a:lnTo>
                    <a:pt x="602869" y="6350"/>
                  </a:lnTo>
                  <a:lnTo>
                    <a:pt x="602869" y="0"/>
                  </a:lnTo>
                  <a:cubicBezTo>
                    <a:pt x="681990" y="0"/>
                    <a:pt x="746125" y="64135"/>
                    <a:pt x="746125" y="143256"/>
                  </a:cubicBezTo>
                  <a:lnTo>
                    <a:pt x="746125" y="602869"/>
                  </a:lnTo>
                  <a:lnTo>
                    <a:pt x="739775" y="602869"/>
                  </a:lnTo>
                  <a:lnTo>
                    <a:pt x="746125" y="602869"/>
                  </a:lnTo>
                  <a:cubicBezTo>
                    <a:pt x="746125" y="681990"/>
                    <a:pt x="681990" y="746125"/>
                    <a:pt x="602869" y="746125"/>
                  </a:cubicBezTo>
                  <a:lnTo>
                    <a:pt x="602869" y="739775"/>
                  </a:lnTo>
                  <a:lnTo>
                    <a:pt x="602869" y="746125"/>
                  </a:lnTo>
                  <a:lnTo>
                    <a:pt x="143256" y="746125"/>
                  </a:lnTo>
                  <a:lnTo>
                    <a:pt x="143256" y="739775"/>
                  </a:lnTo>
                  <a:lnTo>
                    <a:pt x="143256" y="746125"/>
                  </a:lnTo>
                  <a:cubicBezTo>
                    <a:pt x="64135" y="746125"/>
                    <a:pt x="0" y="681990"/>
                    <a:pt x="0" y="602869"/>
                  </a:cubicBezTo>
                  <a:lnTo>
                    <a:pt x="0" y="143256"/>
                  </a:lnTo>
                  <a:lnTo>
                    <a:pt x="6350" y="143256"/>
                  </a:lnTo>
                  <a:lnTo>
                    <a:pt x="0" y="143256"/>
                  </a:lnTo>
                  <a:moveTo>
                    <a:pt x="12700" y="143256"/>
                  </a:moveTo>
                  <a:lnTo>
                    <a:pt x="12700" y="602869"/>
                  </a:lnTo>
                  <a:lnTo>
                    <a:pt x="6350" y="602869"/>
                  </a:lnTo>
                  <a:lnTo>
                    <a:pt x="12700" y="602869"/>
                  </a:lnTo>
                  <a:cubicBezTo>
                    <a:pt x="12700" y="675005"/>
                    <a:pt x="71120" y="733425"/>
                    <a:pt x="143256" y="733425"/>
                  </a:cubicBezTo>
                  <a:lnTo>
                    <a:pt x="602869" y="733425"/>
                  </a:lnTo>
                  <a:cubicBezTo>
                    <a:pt x="675005" y="733425"/>
                    <a:pt x="733425" y="675005"/>
                    <a:pt x="733425" y="602869"/>
                  </a:cubicBezTo>
                  <a:lnTo>
                    <a:pt x="733425" y="143256"/>
                  </a:lnTo>
                  <a:lnTo>
                    <a:pt x="739775" y="143256"/>
                  </a:lnTo>
                  <a:lnTo>
                    <a:pt x="733425" y="143256"/>
                  </a:lnTo>
                  <a:cubicBezTo>
                    <a:pt x="733425" y="71120"/>
                    <a:pt x="675005" y="12700"/>
                    <a:pt x="602869"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21" name="Group 21"/>
          <p:cNvGrpSpPr/>
          <p:nvPr/>
        </p:nvGrpSpPr>
        <p:grpSpPr>
          <a:xfrm>
            <a:off x="8508058" y="4535538"/>
            <a:ext cx="4060179" cy="499499"/>
            <a:chOff x="0" y="0"/>
            <a:chExt cx="5413573" cy="665998"/>
          </a:xfrm>
        </p:grpSpPr>
        <p:sp>
          <p:nvSpPr>
            <p:cNvPr id="22" name="Freeform 22"/>
            <p:cNvSpPr/>
            <p:nvPr/>
          </p:nvSpPr>
          <p:spPr>
            <a:xfrm>
              <a:off x="0" y="0"/>
              <a:ext cx="5413573" cy="665998"/>
            </a:xfrm>
            <a:custGeom>
              <a:avLst/>
              <a:gdLst/>
              <a:ahLst/>
              <a:cxnLst/>
              <a:rect l="l" t="t" r="r" b="b"/>
              <a:pathLst>
                <a:path w="5413573" h="665998">
                  <a:moveTo>
                    <a:pt x="0" y="0"/>
                  </a:moveTo>
                  <a:lnTo>
                    <a:pt x="5413573" y="0"/>
                  </a:lnTo>
                  <a:lnTo>
                    <a:pt x="5413573" y="665998"/>
                  </a:lnTo>
                  <a:lnTo>
                    <a:pt x="0" y="665998"/>
                  </a:lnTo>
                  <a:close/>
                </a:path>
              </a:pathLst>
            </a:custGeom>
            <a:solidFill>
              <a:srgbClr val="000000">
                <a:alpha val="0"/>
              </a:srgbClr>
            </a:solidFill>
          </p:spPr>
        </p:sp>
        <p:sp>
          <p:nvSpPr>
            <p:cNvPr id="23" name="TextBox 23"/>
            <p:cNvSpPr txBox="1"/>
            <p:nvPr/>
          </p:nvSpPr>
          <p:spPr>
            <a:xfrm>
              <a:off x="0" y="-9525"/>
              <a:ext cx="5413573" cy="675523"/>
            </a:xfrm>
            <a:prstGeom prst="rect">
              <a:avLst/>
            </a:prstGeom>
          </p:spPr>
          <p:txBody>
            <a:bodyPr lIns="0" tIns="0" rIns="0" bIns="0" rtlCol="0" anchor="t"/>
            <a:lstStyle/>
            <a:p>
              <a:pPr algn="l">
                <a:lnSpc>
                  <a:spcPts val="3252"/>
                </a:lnSpc>
              </a:pPr>
              <a:r>
                <a:rPr lang="en-US" sz="2574" b="1">
                  <a:solidFill>
                    <a:srgbClr val="403C4E"/>
                  </a:solidFill>
                  <a:latin typeface="Merriweather Bold"/>
                  <a:ea typeface="Merriweather Bold"/>
                  <a:cs typeface="Merriweather Bold"/>
                  <a:sym typeface="Merriweather Bold"/>
                </a:rPr>
                <a:t>Use Explicit Deny Rules</a:t>
              </a:r>
            </a:p>
          </p:txBody>
        </p:sp>
      </p:grpSp>
      <p:grpSp>
        <p:nvGrpSpPr>
          <p:cNvPr id="24" name="Group 24"/>
          <p:cNvGrpSpPr/>
          <p:nvPr/>
        </p:nvGrpSpPr>
        <p:grpSpPr>
          <a:xfrm>
            <a:off x="8508058" y="5064026"/>
            <a:ext cx="8924330" cy="859451"/>
            <a:chOff x="0" y="0"/>
            <a:chExt cx="11899107" cy="1145935"/>
          </a:xfrm>
        </p:grpSpPr>
        <p:sp>
          <p:nvSpPr>
            <p:cNvPr id="25" name="Freeform 25"/>
            <p:cNvSpPr/>
            <p:nvPr/>
          </p:nvSpPr>
          <p:spPr>
            <a:xfrm>
              <a:off x="0" y="0"/>
              <a:ext cx="11899107" cy="1145935"/>
            </a:xfrm>
            <a:custGeom>
              <a:avLst/>
              <a:gdLst/>
              <a:ahLst/>
              <a:cxnLst/>
              <a:rect l="l" t="t" r="r" b="b"/>
              <a:pathLst>
                <a:path w="11899107" h="1145935">
                  <a:moveTo>
                    <a:pt x="0" y="0"/>
                  </a:moveTo>
                  <a:lnTo>
                    <a:pt x="11899107" y="0"/>
                  </a:lnTo>
                  <a:lnTo>
                    <a:pt x="11899107" y="1145935"/>
                  </a:lnTo>
                  <a:lnTo>
                    <a:pt x="0" y="1145935"/>
                  </a:lnTo>
                  <a:close/>
                </a:path>
              </a:pathLst>
            </a:custGeom>
            <a:solidFill>
              <a:srgbClr val="000000">
                <a:alpha val="0"/>
              </a:srgbClr>
            </a:solidFill>
          </p:spPr>
        </p:sp>
        <p:sp>
          <p:nvSpPr>
            <p:cNvPr id="26" name="TextBox 26"/>
            <p:cNvSpPr txBox="1"/>
            <p:nvPr/>
          </p:nvSpPr>
          <p:spPr>
            <a:xfrm>
              <a:off x="0" y="-76200"/>
              <a:ext cx="11899107" cy="1222135"/>
            </a:xfrm>
            <a:prstGeom prst="rect">
              <a:avLst/>
            </a:prstGeom>
          </p:spPr>
          <p:txBody>
            <a:bodyPr lIns="0" tIns="0" rIns="0" bIns="0" rtlCol="0" anchor="t"/>
            <a:lstStyle/>
            <a:p>
              <a:pPr algn="l">
                <a:lnSpc>
                  <a:spcPts val="3389"/>
                </a:lnSpc>
              </a:pPr>
              <a:r>
                <a:rPr lang="en-US" sz="2074">
                  <a:solidFill>
                    <a:srgbClr val="403C4E"/>
                  </a:solidFill>
                  <a:latin typeface="Open Sans"/>
                  <a:ea typeface="Open Sans"/>
                  <a:cs typeface="Open Sans"/>
                  <a:sym typeface="Open Sans"/>
                </a:rPr>
                <a:t>All traffic not explicitly allowed should be blocked, enforcing a "deny by default" approach for strict security.</a:t>
              </a:r>
            </a:p>
          </p:txBody>
        </p:sp>
      </p:grpSp>
      <p:grpSp>
        <p:nvGrpSpPr>
          <p:cNvPr id="27" name="Group 27"/>
          <p:cNvGrpSpPr/>
          <p:nvPr/>
        </p:nvGrpSpPr>
        <p:grpSpPr>
          <a:xfrm>
            <a:off x="7708850" y="6330404"/>
            <a:ext cx="559594" cy="559594"/>
            <a:chOff x="0" y="0"/>
            <a:chExt cx="746125" cy="746125"/>
          </a:xfrm>
        </p:grpSpPr>
        <p:sp>
          <p:nvSpPr>
            <p:cNvPr id="28" name="Freeform 28"/>
            <p:cNvSpPr/>
            <p:nvPr/>
          </p:nvSpPr>
          <p:spPr>
            <a:xfrm>
              <a:off x="6350" y="6350"/>
              <a:ext cx="733425" cy="733425"/>
            </a:xfrm>
            <a:custGeom>
              <a:avLst/>
              <a:gdLst/>
              <a:ahLst/>
              <a:cxnLst/>
              <a:rect l="l" t="t" r="r" b="b"/>
              <a:pathLst>
                <a:path w="733425" h="733425">
                  <a:moveTo>
                    <a:pt x="0" y="136906"/>
                  </a:moveTo>
                  <a:cubicBezTo>
                    <a:pt x="0" y="61341"/>
                    <a:pt x="61341" y="0"/>
                    <a:pt x="136906" y="0"/>
                  </a:cubicBezTo>
                  <a:lnTo>
                    <a:pt x="596519" y="0"/>
                  </a:lnTo>
                  <a:cubicBezTo>
                    <a:pt x="672084" y="0"/>
                    <a:pt x="733425" y="61341"/>
                    <a:pt x="733425" y="136906"/>
                  </a:cubicBezTo>
                  <a:lnTo>
                    <a:pt x="733425" y="596519"/>
                  </a:lnTo>
                  <a:cubicBezTo>
                    <a:pt x="733425" y="672084"/>
                    <a:pt x="672084" y="733425"/>
                    <a:pt x="596519" y="733425"/>
                  </a:cubicBezTo>
                  <a:lnTo>
                    <a:pt x="136906" y="733425"/>
                  </a:lnTo>
                  <a:cubicBezTo>
                    <a:pt x="61341" y="733425"/>
                    <a:pt x="0" y="672084"/>
                    <a:pt x="0" y="596519"/>
                  </a:cubicBezTo>
                  <a:close/>
                </a:path>
              </a:pathLst>
            </a:custGeom>
            <a:solidFill>
              <a:srgbClr val="FFD8CC"/>
            </a:solidFill>
          </p:spPr>
        </p:sp>
        <p:sp>
          <p:nvSpPr>
            <p:cNvPr id="29" name="Freeform 29"/>
            <p:cNvSpPr/>
            <p:nvPr/>
          </p:nvSpPr>
          <p:spPr>
            <a:xfrm>
              <a:off x="0" y="0"/>
              <a:ext cx="746125" cy="746125"/>
            </a:xfrm>
            <a:custGeom>
              <a:avLst/>
              <a:gdLst/>
              <a:ahLst/>
              <a:cxnLst/>
              <a:rect l="l" t="t" r="r" b="b"/>
              <a:pathLst>
                <a:path w="746125" h="746125">
                  <a:moveTo>
                    <a:pt x="0" y="143256"/>
                  </a:moveTo>
                  <a:cubicBezTo>
                    <a:pt x="0" y="64135"/>
                    <a:pt x="64135" y="0"/>
                    <a:pt x="143256" y="0"/>
                  </a:cubicBezTo>
                  <a:lnTo>
                    <a:pt x="602869" y="0"/>
                  </a:lnTo>
                  <a:lnTo>
                    <a:pt x="602869" y="6350"/>
                  </a:lnTo>
                  <a:lnTo>
                    <a:pt x="602869" y="0"/>
                  </a:lnTo>
                  <a:cubicBezTo>
                    <a:pt x="681990" y="0"/>
                    <a:pt x="746125" y="64135"/>
                    <a:pt x="746125" y="143256"/>
                  </a:cubicBezTo>
                  <a:lnTo>
                    <a:pt x="746125" y="602869"/>
                  </a:lnTo>
                  <a:lnTo>
                    <a:pt x="739775" y="602869"/>
                  </a:lnTo>
                  <a:lnTo>
                    <a:pt x="746125" y="602869"/>
                  </a:lnTo>
                  <a:cubicBezTo>
                    <a:pt x="746125" y="681990"/>
                    <a:pt x="681990" y="746125"/>
                    <a:pt x="602869" y="746125"/>
                  </a:cubicBezTo>
                  <a:lnTo>
                    <a:pt x="602869" y="739775"/>
                  </a:lnTo>
                  <a:lnTo>
                    <a:pt x="602869" y="746125"/>
                  </a:lnTo>
                  <a:lnTo>
                    <a:pt x="143256" y="746125"/>
                  </a:lnTo>
                  <a:lnTo>
                    <a:pt x="143256" y="739775"/>
                  </a:lnTo>
                  <a:lnTo>
                    <a:pt x="143256" y="746125"/>
                  </a:lnTo>
                  <a:cubicBezTo>
                    <a:pt x="64135" y="746125"/>
                    <a:pt x="0" y="681990"/>
                    <a:pt x="0" y="602869"/>
                  </a:cubicBezTo>
                  <a:lnTo>
                    <a:pt x="0" y="143256"/>
                  </a:lnTo>
                  <a:lnTo>
                    <a:pt x="6350" y="143256"/>
                  </a:lnTo>
                  <a:lnTo>
                    <a:pt x="0" y="143256"/>
                  </a:lnTo>
                  <a:moveTo>
                    <a:pt x="12700" y="143256"/>
                  </a:moveTo>
                  <a:lnTo>
                    <a:pt x="12700" y="602869"/>
                  </a:lnTo>
                  <a:lnTo>
                    <a:pt x="6350" y="602869"/>
                  </a:lnTo>
                  <a:lnTo>
                    <a:pt x="12700" y="602869"/>
                  </a:lnTo>
                  <a:cubicBezTo>
                    <a:pt x="12700" y="675005"/>
                    <a:pt x="71120" y="733425"/>
                    <a:pt x="143256" y="733425"/>
                  </a:cubicBezTo>
                  <a:lnTo>
                    <a:pt x="602869" y="733425"/>
                  </a:lnTo>
                  <a:cubicBezTo>
                    <a:pt x="675005" y="733425"/>
                    <a:pt x="733425" y="675005"/>
                    <a:pt x="733425" y="602869"/>
                  </a:cubicBezTo>
                  <a:lnTo>
                    <a:pt x="733425" y="143256"/>
                  </a:lnTo>
                  <a:lnTo>
                    <a:pt x="739775" y="143256"/>
                  </a:lnTo>
                  <a:lnTo>
                    <a:pt x="733425" y="143256"/>
                  </a:lnTo>
                  <a:cubicBezTo>
                    <a:pt x="733425" y="71120"/>
                    <a:pt x="675005" y="12700"/>
                    <a:pt x="602869"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30" name="Group 30"/>
          <p:cNvGrpSpPr/>
          <p:nvPr/>
        </p:nvGrpSpPr>
        <p:grpSpPr>
          <a:xfrm>
            <a:off x="8508058" y="6419106"/>
            <a:ext cx="4060179" cy="499499"/>
            <a:chOff x="0" y="0"/>
            <a:chExt cx="5413573" cy="665998"/>
          </a:xfrm>
        </p:grpSpPr>
        <p:sp>
          <p:nvSpPr>
            <p:cNvPr id="31" name="Freeform 31"/>
            <p:cNvSpPr/>
            <p:nvPr/>
          </p:nvSpPr>
          <p:spPr>
            <a:xfrm>
              <a:off x="0" y="0"/>
              <a:ext cx="5413573" cy="665998"/>
            </a:xfrm>
            <a:custGeom>
              <a:avLst/>
              <a:gdLst/>
              <a:ahLst/>
              <a:cxnLst/>
              <a:rect l="l" t="t" r="r" b="b"/>
              <a:pathLst>
                <a:path w="5413573" h="665998">
                  <a:moveTo>
                    <a:pt x="0" y="0"/>
                  </a:moveTo>
                  <a:lnTo>
                    <a:pt x="5413573" y="0"/>
                  </a:lnTo>
                  <a:lnTo>
                    <a:pt x="5413573" y="665998"/>
                  </a:lnTo>
                  <a:lnTo>
                    <a:pt x="0" y="665998"/>
                  </a:lnTo>
                  <a:close/>
                </a:path>
              </a:pathLst>
            </a:custGeom>
            <a:solidFill>
              <a:srgbClr val="000000">
                <a:alpha val="0"/>
              </a:srgbClr>
            </a:solidFill>
          </p:spPr>
        </p:sp>
        <p:sp>
          <p:nvSpPr>
            <p:cNvPr id="32" name="TextBox 32"/>
            <p:cNvSpPr txBox="1"/>
            <p:nvPr/>
          </p:nvSpPr>
          <p:spPr>
            <a:xfrm>
              <a:off x="0" y="-9525"/>
              <a:ext cx="5413573" cy="675523"/>
            </a:xfrm>
            <a:prstGeom prst="rect">
              <a:avLst/>
            </a:prstGeom>
          </p:spPr>
          <p:txBody>
            <a:bodyPr lIns="0" tIns="0" rIns="0" bIns="0" rtlCol="0" anchor="t"/>
            <a:lstStyle/>
            <a:p>
              <a:pPr algn="l">
                <a:lnSpc>
                  <a:spcPts val="3252"/>
                </a:lnSpc>
              </a:pPr>
              <a:r>
                <a:rPr lang="en-US" sz="2574" b="1">
                  <a:solidFill>
                    <a:srgbClr val="403C4E"/>
                  </a:solidFill>
                  <a:latin typeface="Merriweather Bold"/>
                  <a:ea typeface="Merriweather Bold"/>
                  <a:cs typeface="Merriweather Bold"/>
                  <a:sym typeface="Merriweather Bold"/>
                </a:rPr>
                <a:t>Regularly Review Rules</a:t>
              </a:r>
            </a:p>
          </p:txBody>
        </p:sp>
      </p:grpSp>
      <p:grpSp>
        <p:nvGrpSpPr>
          <p:cNvPr id="33" name="Group 33"/>
          <p:cNvGrpSpPr/>
          <p:nvPr/>
        </p:nvGrpSpPr>
        <p:grpSpPr>
          <a:xfrm>
            <a:off x="8508058" y="6947595"/>
            <a:ext cx="8924330" cy="859451"/>
            <a:chOff x="0" y="0"/>
            <a:chExt cx="11899107" cy="1145935"/>
          </a:xfrm>
        </p:grpSpPr>
        <p:sp>
          <p:nvSpPr>
            <p:cNvPr id="34" name="Freeform 34"/>
            <p:cNvSpPr/>
            <p:nvPr/>
          </p:nvSpPr>
          <p:spPr>
            <a:xfrm>
              <a:off x="0" y="0"/>
              <a:ext cx="11899107" cy="1145935"/>
            </a:xfrm>
            <a:custGeom>
              <a:avLst/>
              <a:gdLst/>
              <a:ahLst/>
              <a:cxnLst/>
              <a:rect l="l" t="t" r="r" b="b"/>
              <a:pathLst>
                <a:path w="11899107" h="1145935">
                  <a:moveTo>
                    <a:pt x="0" y="0"/>
                  </a:moveTo>
                  <a:lnTo>
                    <a:pt x="11899107" y="0"/>
                  </a:lnTo>
                  <a:lnTo>
                    <a:pt x="11899107" y="1145935"/>
                  </a:lnTo>
                  <a:lnTo>
                    <a:pt x="0" y="1145935"/>
                  </a:lnTo>
                  <a:close/>
                </a:path>
              </a:pathLst>
            </a:custGeom>
            <a:solidFill>
              <a:srgbClr val="000000">
                <a:alpha val="0"/>
              </a:srgbClr>
            </a:solidFill>
          </p:spPr>
        </p:sp>
        <p:sp>
          <p:nvSpPr>
            <p:cNvPr id="35" name="TextBox 35"/>
            <p:cNvSpPr txBox="1"/>
            <p:nvPr/>
          </p:nvSpPr>
          <p:spPr>
            <a:xfrm>
              <a:off x="0" y="-76200"/>
              <a:ext cx="11899107" cy="1222135"/>
            </a:xfrm>
            <a:prstGeom prst="rect">
              <a:avLst/>
            </a:prstGeom>
          </p:spPr>
          <p:txBody>
            <a:bodyPr lIns="0" tIns="0" rIns="0" bIns="0" rtlCol="0" anchor="t"/>
            <a:lstStyle/>
            <a:p>
              <a:pPr algn="l">
                <a:lnSpc>
                  <a:spcPts val="3389"/>
                </a:lnSpc>
              </a:pPr>
              <a:r>
                <a:rPr lang="en-US" sz="2074">
                  <a:solidFill>
                    <a:srgbClr val="403C4E"/>
                  </a:solidFill>
                  <a:latin typeface="Open Sans"/>
                  <a:ea typeface="Open Sans"/>
                  <a:cs typeface="Open Sans"/>
                  <a:sym typeface="Open Sans"/>
                </a:rPr>
                <a:t>Continuously audit and update rule sets to remove obsolete entries and adapt to new threats or business requirements.</a:t>
              </a:r>
            </a:p>
          </p:txBody>
        </p:sp>
      </p:grpSp>
      <p:grpSp>
        <p:nvGrpSpPr>
          <p:cNvPr id="36" name="Group 36"/>
          <p:cNvGrpSpPr/>
          <p:nvPr/>
        </p:nvGrpSpPr>
        <p:grpSpPr>
          <a:xfrm>
            <a:off x="7708850" y="8213972"/>
            <a:ext cx="559594" cy="559594"/>
            <a:chOff x="0" y="0"/>
            <a:chExt cx="746125" cy="746125"/>
          </a:xfrm>
        </p:grpSpPr>
        <p:sp>
          <p:nvSpPr>
            <p:cNvPr id="37" name="Freeform 37"/>
            <p:cNvSpPr/>
            <p:nvPr/>
          </p:nvSpPr>
          <p:spPr>
            <a:xfrm>
              <a:off x="6350" y="6350"/>
              <a:ext cx="733425" cy="733425"/>
            </a:xfrm>
            <a:custGeom>
              <a:avLst/>
              <a:gdLst/>
              <a:ahLst/>
              <a:cxnLst/>
              <a:rect l="l" t="t" r="r" b="b"/>
              <a:pathLst>
                <a:path w="733425" h="733425">
                  <a:moveTo>
                    <a:pt x="0" y="136906"/>
                  </a:moveTo>
                  <a:cubicBezTo>
                    <a:pt x="0" y="61341"/>
                    <a:pt x="61341" y="0"/>
                    <a:pt x="136906" y="0"/>
                  </a:cubicBezTo>
                  <a:lnTo>
                    <a:pt x="596519" y="0"/>
                  </a:lnTo>
                  <a:cubicBezTo>
                    <a:pt x="672084" y="0"/>
                    <a:pt x="733425" y="61341"/>
                    <a:pt x="733425" y="136906"/>
                  </a:cubicBezTo>
                  <a:lnTo>
                    <a:pt x="733425" y="596519"/>
                  </a:lnTo>
                  <a:cubicBezTo>
                    <a:pt x="733425" y="672084"/>
                    <a:pt x="672084" y="733425"/>
                    <a:pt x="596519" y="733425"/>
                  </a:cubicBezTo>
                  <a:lnTo>
                    <a:pt x="136906" y="733425"/>
                  </a:lnTo>
                  <a:cubicBezTo>
                    <a:pt x="61341" y="733425"/>
                    <a:pt x="0" y="672084"/>
                    <a:pt x="0" y="596519"/>
                  </a:cubicBezTo>
                  <a:close/>
                </a:path>
              </a:pathLst>
            </a:custGeom>
            <a:solidFill>
              <a:srgbClr val="FFD8CC"/>
            </a:solidFill>
          </p:spPr>
        </p:sp>
        <p:sp>
          <p:nvSpPr>
            <p:cNvPr id="38" name="Freeform 38"/>
            <p:cNvSpPr/>
            <p:nvPr/>
          </p:nvSpPr>
          <p:spPr>
            <a:xfrm>
              <a:off x="0" y="0"/>
              <a:ext cx="746125" cy="746125"/>
            </a:xfrm>
            <a:custGeom>
              <a:avLst/>
              <a:gdLst/>
              <a:ahLst/>
              <a:cxnLst/>
              <a:rect l="l" t="t" r="r" b="b"/>
              <a:pathLst>
                <a:path w="746125" h="746125">
                  <a:moveTo>
                    <a:pt x="0" y="143256"/>
                  </a:moveTo>
                  <a:cubicBezTo>
                    <a:pt x="0" y="64135"/>
                    <a:pt x="64135" y="0"/>
                    <a:pt x="143256" y="0"/>
                  </a:cubicBezTo>
                  <a:lnTo>
                    <a:pt x="602869" y="0"/>
                  </a:lnTo>
                  <a:lnTo>
                    <a:pt x="602869" y="6350"/>
                  </a:lnTo>
                  <a:lnTo>
                    <a:pt x="602869" y="0"/>
                  </a:lnTo>
                  <a:cubicBezTo>
                    <a:pt x="681990" y="0"/>
                    <a:pt x="746125" y="64135"/>
                    <a:pt x="746125" y="143256"/>
                  </a:cubicBezTo>
                  <a:lnTo>
                    <a:pt x="746125" y="602869"/>
                  </a:lnTo>
                  <a:lnTo>
                    <a:pt x="739775" y="602869"/>
                  </a:lnTo>
                  <a:lnTo>
                    <a:pt x="746125" y="602869"/>
                  </a:lnTo>
                  <a:cubicBezTo>
                    <a:pt x="746125" y="681990"/>
                    <a:pt x="681990" y="746125"/>
                    <a:pt x="602869" y="746125"/>
                  </a:cubicBezTo>
                  <a:lnTo>
                    <a:pt x="602869" y="739775"/>
                  </a:lnTo>
                  <a:lnTo>
                    <a:pt x="602869" y="746125"/>
                  </a:lnTo>
                  <a:lnTo>
                    <a:pt x="143256" y="746125"/>
                  </a:lnTo>
                  <a:lnTo>
                    <a:pt x="143256" y="739775"/>
                  </a:lnTo>
                  <a:lnTo>
                    <a:pt x="143256" y="746125"/>
                  </a:lnTo>
                  <a:cubicBezTo>
                    <a:pt x="64135" y="746125"/>
                    <a:pt x="0" y="681990"/>
                    <a:pt x="0" y="602869"/>
                  </a:cubicBezTo>
                  <a:lnTo>
                    <a:pt x="0" y="143256"/>
                  </a:lnTo>
                  <a:lnTo>
                    <a:pt x="6350" y="143256"/>
                  </a:lnTo>
                  <a:lnTo>
                    <a:pt x="0" y="143256"/>
                  </a:lnTo>
                  <a:moveTo>
                    <a:pt x="12700" y="143256"/>
                  </a:moveTo>
                  <a:lnTo>
                    <a:pt x="12700" y="602869"/>
                  </a:lnTo>
                  <a:lnTo>
                    <a:pt x="6350" y="602869"/>
                  </a:lnTo>
                  <a:lnTo>
                    <a:pt x="12700" y="602869"/>
                  </a:lnTo>
                  <a:cubicBezTo>
                    <a:pt x="12700" y="675005"/>
                    <a:pt x="71120" y="733425"/>
                    <a:pt x="143256" y="733425"/>
                  </a:cubicBezTo>
                  <a:lnTo>
                    <a:pt x="602869" y="733425"/>
                  </a:lnTo>
                  <a:cubicBezTo>
                    <a:pt x="675005" y="733425"/>
                    <a:pt x="733425" y="675005"/>
                    <a:pt x="733425" y="602869"/>
                  </a:cubicBezTo>
                  <a:lnTo>
                    <a:pt x="733425" y="143256"/>
                  </a:lnTo>
                  <a:lnTo>
                    <a:pt x="739775" y="143256"/>
                  </a:lnTo>
                  <a:lnTo>
                    <a:pt x="733425" y="143256"/>
                  </a:lnTo>
                  <a:cubicBezTo>
                    <a:pt x="733425" y="71120"/>
                    <a:pt x="675005" y="12700"/>
                    <a:pt x="602869" y="12700"/>
                  </a:cubicBezTo>
                  <a:lnTo>
                    <a:pt x="143256" y="12700"/>
                  </a:lnTo>
                  <a:lnTo>
                    <a:pt x="143256" y="6350"/>
                  </a:lnTo>
                  <a:lnTo>
                    <a:pt x="143256" y="12700"/>
                  </a:lnTo>
                  <a:cubicBezTo>
                    <a:pt x="71120" y="12700"/>
                    <a:pt x="12700" y="71120"/>
                    <a:pt x="12700" y="143256"/>
                  </a:cubicBezTo>
                  <a:close/>
                </a:path>
              </a:pathLst>
            </a:custGeom>
            <a:solidFill>
              <a:srgbClr val="E5BEB2"/>
            </a:solidFill>
          </p:spPr>
        </p:sp>
      </p:grpSp>
      <p:grpSp>
        <p:nvGrpSpPr>
          <p:cNvPr id="39" name="Group 39"/>
          <p:cNvGrpSpPr/>
          <p:nvPr/>
        </p:nvGrpSpPr>
        <p:grpSpPr>
          <a:xfrm>
            <a:off x="8508058" y="8302675"/>
            <a:ext cx="5075772" cy="499499"/>
            <a:chOff x="0" y="0"/>
            <a:chExt cx="6767696" cy="665998"/>
          </a:xfrm>
        </p:grpSpPr>
        <p:sp>
          <p:nvSpPr>
            <p:cNvPr id="40" name="Freeform 40"/>
            <p:cNvSpPr/>
            <p:nvPr/>
          </p:nvSpPr>
          <p:spPr>
            <a:xfrm>
              <a:off x="0" y="0"/>
              <a:ext cx="6767695" cy="665998"/>
            </a:xfrm>
            <a:custGeom>
              <a:avLst/>
              <a:gdLst/>
              <a:ahLst/>
              <a:cxnLst/>
              <a:rect l="l" t="t" r="r" b="b"/>
              <a:pathLst>
                <a:path w="6767695" h="665998">
                  <a:moveTo>
                    <a:pt x="0" y="0"/>
                  </a:moveTo>
                  <a:lnTo>
                    <a:pt x="6767695" y="0"/>
                  </a:lnTo>
                  <a:lnTo>
                    <a:pt x="6767695" y="665998"/>
                  </a:lnTo>
                  <a:lnTo>
                    <a:pt x="0" y="665998"/>
                  </a:lnTo>
                  <a:close/>
                </a:path>
              </a:pathLst>
            </a:custGeom>
            <a:solidFill>
              <a:srgbClr val="000000">
                <a:alpha val="0"/>
              </a:srgbClr>
            </a:solidFill>
          </p:spPr>
        </p:sp>
        <p:sp>
          <p:nvSpPr>
            <p:cNvPr id="41" name="TextBox 41"/>
            <p:cNvSpPr txBox="1"/>
            <p:nvPr/>
          </p:nvSpPr>
          <p:spPr>
            <a:xfrm>
              <a:off x="0" y="-9525"/>
              <a:ext cx="6767696" cy="675523"/>
            </a:xfrm>
            <a:prstGeom prst="rect">
              <a:avLst/>
            </a:prstGeom>
          </p:spPr>
          <p:txBody>
            <a:bodyPr lIns="0" tIns="0" rIns="0" bIns="0" rtlCol="0" anchor="t"/>
            <a:lstStyle/>
            <a:p>
              <a:pPr algn="l">
                <a:lnSpc>
                  <a:spcPts val="3252"/>
                </a:lnSpc>
              </a:pPr>
              <a:r>
                <a:rPr lang="en-US" sz="2574" b="1">
                  <a:solidFill>
                    <a:srgbClr val="403C4E"/>
                  </a:solidFill>
                  <a:latin typeface="Merriweather Bold"/>
                  <a:ea typeface="Merriweather Bold"/>
                  <a:cs typeface="Merriweather Bold"/>
                  <a:sym typeface="Merriweather Bold"/>
                </a:rPr>
                <a:t>Implement Logging and Alerts</a:t>
              </a:r>
            </a:p>
          </p:txBody>
        </p:sp>
      </p:grpSp>
      <p:grpSp>
        <p:nvGrpSpPr>
          <p:cNvPr id="42" name="Group 42"/>
          <p:cNvGrpSpPr/>
          <p:nvPr/>
        </p:nvGrpSpPr>
        <p:grpSpPr>
          <a:xfrm>
            <a:off x="8508058" y="8831164"/>
            <a:ext cx="8924330" cy="859451"/>
            <a:chOff x="0" y="0"/>
            <a:chExt cx="11899107" cy="1145935"/>
          </a:xfrm>
        </p:grpSpPr>
        <p:sp>
          <p:nvSpPr>
            <p:cNvPr id="43" name="Freeform 43"/>
            <p:cNvSpPr/>
            <p:nvPr/>
          </p:nvSpPr>
          <p:spPr>
            <a:xfrm>
              <a:off x="0" y="0"/>
              <a:ext cx="11899107" cy="1145935"/>
            </a:xfrm>
            <a:custGeom>
              <a:avLst/>
              <a:gdLst/>
              <a:ahLst/>
              <a:cxnLst/>
              <a:rect l="l" t="t" r="r" b="b"/>
              <a:pathLst>
                <a:path w="11899107" h="1145935">
                  <a:moveTo>
                    <a:pt x="0" y="0"/>
                  </a:moveTo>
                  <a:lnTo>
                    <a:pt x="11899107" y="0"/>
                  </a:lnTo>
                  <a:lnTo>
                    <a:pt x="11899107" y="1145935"/>
                  </a:lnTo>
                  <a:lnTo>
                    <a:pt x="0" y="1145935"/>
                  </a:lnTo>
                  <a:close/>
                </a:path>
              </a:pathLst>
            </a:custGeom>
            <a:solidFill>
              <a:srgbClr val="000000">
                <a:alpha val="0"/>
              </a:srgbClr>
            </a:solidFill>
          </p:spPr>
        </p:sp>
        <p:sp>
          <p:nvSpPr>
            <p:cNvPr id="44" name="TextBox 44"/>
            <p:cNvSpPr txBox="1"/>
            <p:nvPr/>
          </p:nvSpPr>
          <p:spPr>
            <a:xfrm>
              <a:off x="0" y="-76200"/>
              <a:ext cx="11899107" cy="1222135"/>
            </a:xfrm>
            <a:prstGeom prst="rect">
              <a:avLst/>
            </a:prstGeom>
          </p:spPr>
          <p:txBody>
            <a:bodyPr lIns="0" tIns="0" rIns="0" bIns="0" rtlCol="0" anchor="t"/>
            <a:lstStyle/>
            <a:p>
              <a:pPr algn="l">
                <a:lnSpc>
                  <a:spcPts val="3389"/>
                </a:lnSpc>
              </a:pPr>
              <a:r>
                <a:rPr lang="en-US" sz="2074">
                  <a:solidFill>
                    <a:srgbClr val="403C4E"/>
                  </a:solidFill>
                  <a:latin typeface="Open Sans"/>
                  <a:ea typeface="Open Sans"/>
                  <a:cs typeface="Open Sans"/>
                  <a:sym typeface="Open Sans"/>
                </a:rPr>
                <a:t>Enable detailed logs and real-time alerts to quickly detect and respond to suspicious activities or breaches.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5" name="Group 5"/>
          <p:cNvGrpSpPr/>
          <p:nvPr/>
        </p:nvGrpSpPr>
        <p:grpSpPr>
          <a:xfrm>
            <a:off x="532954" y="1329298"/>
            <a:ext cx="1499195" cy="773339"/>
            <a:chOff x="0" y="0"/>
            <a:chExt cx="1259637" cy="649767"/>
          </a:xfrm>
        </p:grpSpPr>
        <p:sp>
          <p:nvSpPr>
            <p:cNvPr id="6" name="Freeform 6"/>
            <p:cNvSpPr/>
            <p:nvPr/>
          </p:nvSpPr>
          <p:spPr>
            <a:xfrm>
              <a:off x="0" y="0"/>
              <a:ext cx="1259637" cy="649767"/>
            </a:xfrm>
            <a:custGeom>
              <a:avLst/>
              <a:gdLst/>
              <a:ahLst/>
              <a:cxnLst/>
              <a:rect l="l" t="t" r="r" b="b"/>
              <a:pathLst>
                <a:path w="1259637" h="649767">
                  <a:moveTo>
                    <a:pt x="0" y="0"/>
                  </a:moveTo>
                  <a:lnTo>
                    <a:pt x="1259637" y="0"/>
                  </a:lnTo>
                  <a:lnTo>
                    <a:pt x="1259637" y="649767"/>
                  </a:lnTo>
                  <a:lnTo>
                    <a:pt x="0" y="649767"/>
                  </a:lnTo>
                  <a:close/>
                </a:path>
              </a:pathLst>
            </a:custGeom>
            <a:solidFill>
              <a:srgbClr val="000000">
                <a:alpha val="0"/>
              </a:srgbClr>
            </a:solidFill>
          </p:spPr>
        </p:sp>
        <p:sp>
          <p:nvSpPr>
            <p:cNvPr id="7" name="TextBox 7"/>
            <p:cNvSpPr txBox="1"/>
            <p:nvPr/>
          </p:nvSpPr>
          <p:spPr>
            <a:xfrm>
              <a:off x="0" y="123825"/>
              <a:ext cx="1259637" cy="525942"/>
            </a:xfrm>
            <a:prstGeom prst="rect">
              <a:avLst/>
            </a:prstGeom>
          </p:spPr>
          <p:txBody>
            <a:bodyPr lIns="0" tIns="0" rIns="0" bIns="0" rtlCol="0" anchor="t"/>
            <a:lstStyle/>
            <a:p>
              <a:pPr algn="l">
                <a:lnSpc>
                  <a:spcPts val="3437"/>
                </a:lnSpc>
              </a:pPr>
              <a:r>
                <a:rPr lang="en-US" sz="4000" b="1">
                  <a:solidFill>
                    <a:srgbClr val="403C4E"/>
                  </a:solidFill>
                  <a:latin typeface="Merriweather Bold"/>
                  <a:ea typeface="Merriweather Bold"/>
                  <a:cs typeface="Merriweather Bold"/>
                  <a:sym typeface="Merriweather Bold"/>
                </a:rPr>
                <a:t>VPNs</a:t>
              </a:r>
            </a:p>
          </p:txBody>
        </p:sp>
      </p:grpSp>
      <p:grpSp>
        <p:nvGrpSpPr>
          <p:cNvPr id="8" name="Group 8"/>
          <p:cNvGrpSpPr/>
          <p:nvPr/>
        </p:nvGrpSpPr>
        <p:grpSpPr>
          <a:xfrm>
            <a:off x="532954" y="2576913"/>
            <a:ext cx="9933050" cy="6578724"/>
            <a:chOff x="0" y="0"/>
            <a:chExt cx="13244067" cy="8771632"/>
          </a:xfrm>
        </p:grpSpPr>
        <p:sp>
          <p:nvSpPr>
            <p:cNvPr id="9" name="Freeform 9"/>
            <p:cNvSpPr/>
            <p:nvPr/>
          </p:nvSpPr>
          <p:spPr>
            <a:xfrm>
              <a:off x="0" y="0"/>
              <a:ext cx="13244068" cy="8771632"/>
            </a:xfrm>
            <a:custGeom>
              <a:avLst/>
              <a:gdLst/>
              <a:ahLst/>
              <a:cxnLst/>
              <a:rect l="l" t="t" r="r" b="b"/>
              <a:pathLst>
                <a:path w="13244068" h="8771632">
                  <a:moveTo>
                    <a:pt x="0" y="0"/>
                  </a:moveTo>
                  <a:lnTo>
                    <a:pt x="13244068" y="0"/>
                  </a:lnTo>
                  <a:lnTo>
                    <a:pt x="13244068" y="8771632"/>
                  </a:lnTo>
                  <a:lnTo>
                    <a:pt x="0" y="8771632"/>
                  </a:lnTo>
                  <a:close/>
                </a:path>
              </a:pathLst>
            </a:custGeom>
            <a:solidFill>
              <a:srgbClr val="000000">
                <a:alpha val="0"/>
              </a:srgbClr>
            </a:solidFill>
          </p:spPr>
        </p:sp>
        <p:sp>
          <p:nvSpPr>
            <p:cNvPr id="10" name="TextBox 10"/>
            <p:cNvSpPr txBox="1"/>
            <p:nvPr/>
          </p:nvSpPr>
          <p:spPr>
            <a:xfrm>
              <a:off x="0" y="-76200"/>
              <a:ext cx="13244067" cy="8847832"/>
            </a:xfrm>
            <a:prstGeom prst="rect">
              <a:avLst/>
            </a:prstGeom>
          </p:spPr>
          <p:txBody>
            <a:bodyPr lIns="0" tIns="0" rIns="0" bIns="0" rtlCol="0" anchor="t"/>
            <a:lstStyle/>
            <a:p>
              <a:pPr algn="l">
                <a:lnSpc>
                  <a:spcPts val="4200"/>
                </a:lnSpc>
              </a:pPr>
              <a:r>
                <a:rPr lang="en-US" sz="3500">
                  <a:solidFill>
                    <a:srgbClr val="000000"/>
                  </a:solidFill>
                  <a:latin typeface="Calibri (MS)"/>
                  <a:ea typeface="Calibri (MS)"/>
                  <a:cs typeface="Calibri (MS)"/>
                  <a:sym typeface="Calibri (MS)"/>
                </a:rPr>
                <a:t>A </a:t>
              </a:r>
              <a:r>
                <a:rPr lang="en-US" sz="3500" b="1">
                  <a:solidFill>
                    <a:srgbClr val="000000"/>
                  </a:solidFill>
                  <a:latin typeface="Calibri (MS) Bold"/>
                  <a:ea typeface="Calibri (MS) Bold"/>
                  <a:cs typeface="Calibri (MS) Bold"/>
                  <a:sym typeface="Calibri (MS) Bold"/>
                </a:rPr>
                <a:t>VPN (Virtual Private Network)</a:t>
              </a:r>
              <a:r>
                <a:rPr lang="en-US" sz="3500">
                  <a:solidFill>
                    <a:srgbClr val="000000"/>
                  </a:solidFill>
                  <a:latin typeface="Calibri (MS)"/>
                  <a:ea typeface="Calibri (MS)"/>
                  <a:cs typeface="Calibri (MS)"/>
                  <a:sym typeface="Calibri (MS)"/>
                </a:rPr>
                <a:t> is used to keep your internet connection safe and private. It hides what you do online from others—like hackers, your internet provider, or websites—by creating a secure, encrypted “tunnel” for your data. It can also help you access websites or content that might be blocked in your country.</a:t>
              </a:r>
            </a:p>
            <a:p>
              <a:pPr algn="l">
                <a:lnSpc>
                  <a:spcPts val="4200"/>
                </a:lnSpc>
              </a:pPr>
              <a:endParaRPr lang="en-US" sz="3500">
                <a:solidFill>
                  <a:srgbClr val="000000"/>
                </a:solidFill>
                <a:latin typeface="Calibri (MS)"/>
                <a:ea typeface="Calibri (MS)"/>
                <a:cs typeface="Calibri (MS)"/>
                <a:sym typeface="Calibri (MS)"/>
              </a:endParaRPr>
            </a:p>
            <a:p>
              <a:pPr algn="l">
                <a:lnSpc>
                  <a:spcPts val="4200"/>
                </a:lnSpc>
              </a:pPr>
              <a:r>
                <a:rPr lang="en-US" sz="3500">
                  <a:solidFill>
                    <a:srgbClr val="000000"/>
                  </a:solidFill>
                  <a:latin typeface="Calibri (MS)"/>
                  <a:ea typeface="Calibri (MS)"/>
                  <a:cs typeface="Calibri (MS)"/>
                  <a:sym typeface="Calibri (MS)"/>
                </a:rPr>
                <a:t>So basically, a VPN:</a:t>
              </a:r>
            </a:p>
            <a:p>
              <a:pPr marL="527844" lvl="1" indent="-263922" algn="l">
                <a:lnSpc>
                  <a:spcPts val="4200"/>
                </a:lnSpc>
                <a:buFont typeface="Arial"/>
                <a:buChar char="•"/>
              </a:pPr>
              <a:r>
                <a:rPr lang="en-US" sz="3500">
                  <a:solidFill>
                    <a:srgbClr val="000000"/>
                  </a:solidFill>
                  <a:latin typeface="Calibri (MS)"/>
                  <a:ea typeface="Calibri (MS)"/>
                  <a:cs typeface="Calibri (MS)"/>
                  <a:sym typeface="Calibri (MS)"/>
                </a:rPr>
                <a:t>Protects your privacy online.</a:t>
              </a:r>
            </a:p>
            <a:p>
              <a:pPr marL="527844" lvl="1" indent="-263922" algn="l">
                <a:lnSpc>
                  <a:spcPts val="4200"/>
                </a:lnSpc>
                <a:buFont typeface="Arial"/>
                <a:buChar char="•"/>
              </a:pPr>
              <a:r>
                <a:rPr lang="en-US" sz="3500">
                  <a:solidFill>
                    <a:srgbClr val="000000"/>
                  </a:solidFill>
                  <a:latin typeface="Calibri (MS)"/>
                  <a:ea typeface="Calibri (MS)"/>
                  <a:cs typeface="Calibri (MS)"/>
                  <a:sym typeface="Calibri (MS)"/>
                </a:rPr>
                <a:t>Keeps your data safe from spying or theft.</a:t>
              </a:r>
            </a:p>
            <a:p>
              <a:pPr marL="527844" lvl="1" indent="-263922" algn="l">
                <a:lnSpc>
                  <a:spcPts val="4200"/>
                </a:lnSpc>
                <a:buFont typeface="Arial"/>
                <a:buChar char="•"/>
              </a:pPr>
              <a:r>
                <a:rPr lang="en-US" sz="3500">
                  <a:solidFill>
                    <a:srgbClr val="000000"/>
                  </a:solidFill>
                  <a:latin typeface="Calibri (MS)"/>
                  <a:ea typeface="Calibri (MS)"/>
                  <a:cs typeface="Calibri (MS)"/>
                  <a:sym typeface="Calibri (MS)"/>
                </a:rPr>
                <a:t>Lets you browse the internet more freely.</a:t>
              </a:r>
            </a:p>
          </p:txBody>
        </p:sp>
      </p:grpSp>
      <p:sp>
        <p:nvSpPr>
          <p:cNvPr id="11" name="Freeform 11"/>
          <p:cNvSpPr/>
          <p:nvPr/>
        </p:nvSpPr>
        <p:spPr>
          <a:xfrm>
            <a:off x="11441349" y="1329298"/>
            <a:ext cx="6019593" cy="8105010"/>
          </a:xfrm>
          <a:custGeom>
            <a:avLst/>
            <a:gdLst/>
            <a:ahLst/>
            <a:cxnLst/>
            <a:rect l="l" t="t" r="r" b="b"/>
            <a:pathLst>
              <a:path w="6019593" h="8105010">
                <a:moveTo>
                  <a:pt x="0" y="0"/>
                </a:moveTo>
                <a:lnTo>
                  <a:pt x="6019593" y="0"/>
                </a:lnTo>
                <a:lnTo>
                  <a:pt x="6019593" y="8105010"/>
                </a:lnTo>
                <a:lnTo>
                  <a:pt x="0" y="8105010"/>
                </a:lnTo>
                <a:lnTo>
                  <a:pt x="0" y="0"/>
                </a:lnTo>
                <a:close/>
              </a:path>
            </a:pathLst>
          </a:custGeom>
          <a:blipFill>
            <a:blip r:embed="rId4"/>
            <a:stretch>
              <a:fillRect t="-20519"/>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p:cNvSpPr/>
          <p:nvPr/>
        </p:nvSpPr>
        <p:spPr>
          <a:xfrm>
            <a:off x="0" y="0"/>
            <a:ext cx="10446601" cy="10287000"/>
          </a:xfrm>
          <a:custGeom>
            <a:avLst/>
            <a:gdLst/>
            <a:ahLst/>
            <a:cxnLst/>
            <a:rect l="l" t="t" r="r" b="b"/>
            <a:pathLst>
              <a:path w="10446601" h="10287000">
                <a:moveTo>
                  <a:pt x="0" y="0"/>
                </a:moveTo>
                <a:lnTo>
                  <a:pt x="10446601" y="0"/>
                </a:lnTo>
                <a:lnTo>
                  <a:pt x="10446601" y="10287000"/>
                </a:lnTo>
                <a:lnTo>
                  <a:pt x="0" y="10287000"/>
                </a:lnTo>
                <a:lnTo>
                  <a:pt x="0" y="0"/>
                </a:lnTo>
                <a:close/>
              </a:path>
            </a:pathLst>
          </a:custGeom>
          <a:blipFill>
            <a:blip r:embed="rId4"/>
            <a:stretch>
              <a:fillRect/>
            </a:stretch>
          </a:blipFill>
        </p:spPr>
      </p:sp>
      <p:sp>
        <p:nvSpPr>
          <p:cNvPr id="6" name="TextBox 6"/>
          <p:cNvSpPr txBox="1"/>
          <p:nvPr/>
        </p:nvSpPr>
        <p:spPr>
          <a:xfrm>
            <a:off x="10857903" y="3630574"/>
            <a:ext cx="6971768" cy="3649498"/>
          </a:xfrm>
          <a:prstGeom prst="rect">
            <a:avLst/>
          </a:prstGeom>
        </p:spPr>
        <p:txBody>
          <a:bodyPr lIns="0" tIns="0" rIns="0" bIns="0" rtlCol="0" anchor="t">
            <a:spAutoFit/>
          </a:bodyPr>
          <a:lstStyle/>
          <a:p>
            <a:pPr algn="ctr">
              <a:lnSpc>
                <a:spcPts val="7279"/>
              </a:lnSpc>
            </a:pPr>
            <a:r>
              <a:rPr lang="en-US" sz="5199" b="1" i="1">
                <a:solidFill>
                  <a:srgbClr val="000000"/>
                </a:solidFill>
                <a:latin typeface="Merriweather Bold Italics"/>
                <a:ea typeface="Merriweather Bold Italics"/>
                <a:cs typeface="Merriweather Bold Italics"/>
                <a:sym typeface="Merriweather Bold Italics"/>
              </a:rPr>
              <a:t>After missing text from priya who lived 2 miles away from my house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1272</Words>
  <Application>Microsoft Office PowerPoint</Application>
  <PresentationFormat>Custom</PresentationFormat>
  <Paragraphs>155</Paragraphs>
  <Slides>18</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Merriweather Bold</vt:lpstr>
      <vt:lpstr>Arial Bold</vt:lpstr>
      <vt:lpstr>Merriweather Bold Italics</vt:lpstr>
      <vt:lpstr>Calibri (MS)</vt:lpstr>
      <vt:lpstr>Open Sans</vt:lpstr>
      <vt:lpstr>Calibri (MS)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Firewall-Configurations-VPNs-and-DMZs-Securing-Your-Network.pptx</dc:title>
  <cp:lastModifiedBy>Tejas C</cp:lastModifiedBy>
  <cp:revision>2</cp:revision>
  <dcterms:created xsi:type="dcterms:W3CDTF">2006-08-16T00:00:00Z</dcterms:created>
  <dcterms:modified xsi:type="dcterms:W3CDTF">2025-05-19T05:53:31Z</dcterms:modified>
  <dc:identifier>DAGn0z-FSPM</dc:identifier>
</cp:coreProperties>
</file>